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60" r:id="rId3"/>
    <p:sldId id="285" r:id="rId4"/>
    <p:sldId id="257" r:id="rId5"/>
    <p:sldId id="287" r:id="rId6"/>
    <p:sldId id="289" r:id="rId7"/>
    <p:sldId id="288" r:id="rId8"/>
    <p:sldId id="291" r:id="rId9"/>
    <p:sldId id="276" r:id="rId10"/>
    <p:sldId id="263" r:id="rId11"/>
    <p:sldId id="292" r:id="rId12"/>
    <p:sldId id="269" r:id="rId13"/>
    <p:sldId id="270" r:id="rId14"/>
    <p:sldId id="271" r:id="rId15"/>
    <p:sldId id="273" r:id="rId16"/>
    <p:sldId id="284" r:id="rId17"/>
    <p:sldId id="277" r:id="rId18"/>
    <p:sldId id="286" r:id="rId19"/>
    <p:sldId id="272" r:id="rId20"/>
    <p:sldId id="281" r:id="rId21"/>
    <p:sldId id="293" r:id="rId22"/>
    <p:sldId id="278" r:id="rId23"/>
    <p:sldId id="280" r:id="rId24"/>
    <p:sldId id="268" r:id="rId25"/>
    <p:sldId id="279" r:id="rId26"/>
    <p:sldId id="290" r:id="rId27"/>
    <p:sldId id="264" r:id="rId28"/>
    <p:sldId id="265" r:id="rId29"/>
    <p:sldId id="26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p:restoredTop sz="94694"/>
  </p:normalViewPr>
  <p:slideViewPr>
    <p:cSldViewPr snapToGrid="0" snapToObjects="1">
      <p:cViewPr varScale="1">
        <p:scale>
          <a:sx n="108" d="100"/>
          <a:sy n="108" d="100"/>
        </p:scale>
        <p:origin x="208"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6399A-F6AC-49B4-976C-4EB6353D5F1E}" type="datetimeFigureOut">
              <a:rPr lang="en-US" smtClean="0"/>
              <a:t>6/5/19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7251E9-1865-4BE5-985B-A3948E70CCDC}" type="slidenum">
              <a:rPr lang="en-US" smtClean="0"/>
              <a:t>‹#›</a:t>
            </a:fld>
            <a:endParaRPr lang="en-US"/>
          </a:p>
        </p:txBody>
      </p:sp>
    </p:spTree>
    <p:extLst>
      <p:ext uri="{BB962C8B-B14F-4D97-AF65-F5344CB8AC3E}">
        <p14:creationId xmlns:p14="http://schemas.microsoft.com/office/powerpoint/2010/main" val="1216033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6/5/19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6/5/19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kaggle.com/adamschroeder/crimes-new-york-city" TargetMode="External"/><Relationship Id="rId3" Type="http://schemas.openxmlformats.org/officeDocument/2006/relationships/hyperlink" Target="https://www.kaggle.com/selfishgene/historical-hourly-weather-data#humidity.csv" TargetMode="External"/><Relationship Id="rId7" Type="http://schemas.openxmlformats.org/officeDocument/2006/relationships/hyperlink" Target="https://www.kaggle.com/wosaku/crime-in-vancouver"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kaggle.com/cityofLA/crime-in-los-angeles" TargetMode="External"/><Relationship Id="rId5" Type="http://schemas.openxmlformats.org/officeDocument/2006/relationships/hyperlink" Target="https://www.kaggle.com/mchirico/philadelphiacrimedata" TargetMode="External"/><Relationship Id="rId4" Type="http://schemas.openxmlformats.org/officeDocument/2006/relationships/hyperlink" Target="https://www.kaggle.com/currie32/crimes-in-chicago" TargetMode="External"/><Relationship Id="rId9"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package" Target="../embeddings/Microsoft_Excel_Worksheet.xlsx"/></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28000"/>
                <a:satMod val="94000"/>
                <a:lumMod val="20000"/>
              </a:schemeClr>
              <a:schemeClr val="bg2">
                <a:tint val="94000"/>
                <a:shade val="84000"/>
                <a:satMod val="148000"/>
                <a:lumMod val="114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C6A01-4896-904F-9705-B8E797E45175}"/>
              </a:ext>
            </a:extLst>
          </p:cNvPr>
          <p:cNvSpPr>
            <a:spLocks noGrp="1"/>
          </p:cNvSpPr>
          <p:nvPr>
            <p:ph type="ctrTitle"/>
          </p:nvPr>
        </p:nvSpPr>
        <p:spPr>
          <a:xfrm>
            <a:off x="1158240" y="609601"/>
            <a:ext cx="9875520" cy="3200400"/>
          </a:xfrm>
        </p:spPr>
        <p:txBody>
          <a:bodyPr>
            <a:normAutofit/>
          </a:bodyPr>
          <a:lstStyle/>
          <a:p>
            <a:r>
              <a:rPr lang="en-US" dirty="0"/>
              <a:t>Relationship of Temperature on Crime Rates Across North America</a:t>
            </a:r>
          </a:p>
        </p:txBody>
      </p:sp>
      <p:sp>
        <p:nvSpPr>
          <p:cNvPr id="3" name="Subtitle 2">
            <a:extLst>
              <a:ext uri="{FF2B5EF4-FFF2-40B4-BE49-F238E27FC236}">
                <a16:creationId xmlns:a16="http://schemas.microsoft.com/office/drawing/2014/main" id="{33FD200E-B070-4C9C-B6D5-06188BAFC45B}"/>
              </a:ext>
            </a:extLst>
          </p:cNvPr>
          <p:cNvSpPr>
            <a:spLocks noGrp="1"/>
          </p:cNvSpPr>
          <p:nvPr>
            <p:ph type="subTitle" idx="1"/>
          </p:nvPr>
        </p:nvSpPr>
        <p:spPr>
          <a:xfrm>
            <a:off x="1685698" y="4663751"/>
            <a:ext cx="8676222" cy="1905000"/>
          </a:xfrm>
        </p:spPr>
        <p:txBody>
          <a:bodyPr/>
          <a:lstStyle/>
          <a:p>
            <a:r>
              <a:rPr lang="en-US" dirty="0"/>
              <a:t>Amit Malik, Blake Schwartzbach and Nick Adams</a:t>
            </a:r>
          </a:p>
        </p:txBody>
      </p:sp>
    </p:spTree>
    <p:extLst>
      <p:ext uri="{BB962C8B-B14F-4D97-AF65-F5344CB8AC3E}">
        <p14:creationId xmlns:p14="http://schemas.microsoft.com/office/powerpoint/2010/main" val="40465868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67456739-C481-49E7-B89F-490884FB5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000" y="2440560"/>
            <a:ext cx="4980214" cy="335402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6" name="TextBox 5">
            <a:extLst>
              <a:ext uri="{FF2B5EF4-FFF2-40B4-BE49-F238E27FC236}">
                <a16:creationId xmlns:a16="http://schemas.microsoft.com/office/drawing/2014/main" id="{33F2BF63-6CE1-4A29-9BC2-22873F70B76B}"/>
              </a:ext>
            </a:extLst>
          </p:cNvPr>
          <p:cNvSpPr txBox="1"/>
          <p:nvPr/>
        </p:nvSpPr>
        <p:spPr>
          <a:xfrm>
            <a:off x="962591" y="2247782"/>
            <a:ext cx="4851919" cy="1200329"/>
          </a:xfrm>
          <a:prstGeom prst="rect">
            <a:avLst/>
          </a:prstGeom>
          <a:noFill/>
        </p:spPr>
        <p:txBody>
          <a:bodyPr wrap="square" rtlCol="0">
            <a:spAutoFit/>
          </a:bodyPr>
          <a:lstStyle/>
          <a:p>
            <a:pPr algn="just"/>
            <a:r>
              <a:rPr lang="en-US" dirty="0"/>
              <a:t>Ran a years worth of hourly temperature data through a box plot where, at first glance, it appears that both cities’ data is extremely similar</a:t>
            </a:r>
          </a:p>
        </p:txBody>
      </p:sp>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3" name="Content Placeholder 2">
            <a:extLst>
              <a:ext uri="{FF2B5EF4-FFF2-40B4-BE49-F238E27FC236}">
                <a16:creationId xmlns:a16="http://schemas.microsoft.com/office/drawing/2014/main" id="{2F905809-BF70-41EF-B5F8-0431F0AC1B5B}"/>
              </a:ext>
            </a:extLst>
          </p:cNvPr>
          <p:cNvSpPr>
            <a:spLocks noGrp="1"/>
          </p:cNvSpPr>
          <p:nvPr>
            <p:ph idx="1"/>
          </p:nvPr>
        </p:nvSpPr>
        <p:spPr>
          <a:xfrm>
            <a:off x="962591" y="1029359"/>
            <a:ext cx="10417713" cy="1218423"/>
          </a:xfrm>
        </p:spPr>
        <p:txBody>
          <a:bodyPr>
            <a:normAutofit/>
          </a:bodyPr>
          <a:lstStyle/>
          <a:p>
            <a:pPr marL="0" indent="0">
              <a:buNone/>
            </a:pPr>
            <a:r>
              <a:rPr lang="en-US" dirty="0"/>
              <a:t>Question: Is there a significant difference in the hourly temperature between NY and PHI? </a:t>
            </a:r>
          </a:p>
          <a:p>
            <a:pPr marL="0" indent="0">
              <a:buNone/>
            </a:pPr>
            <a:endParaRPr lang="en-US" dirty="0"/>
          </a:p>
        </p:txBody>
      </p:sp>
    </p:spTree>
    <p:extLst>
      <p:ext uri="{BB962C8B-B14F-4D97-AF65-F5344CB8AC3E}">
        <p14:creationId xmlns:p14="http://schemas.microsoft.com/office/powerpoint/2010/main" val="2067930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4B8934F3-E3DE-B34C-A810-26B6E6B4F04F}"/>
              </a:ext>
            </a:extLst>
          </p:cNvPr>
          <p:cNvSpPr txBox="1"/>
          <p:nvPr/>
        </p:nvSpPr>
        <p:spPr>
          <a:xfrm>
            <a:off x="1955799" y="1776344"/>
            <a:ext cx="9016311" cy="1200329"/>
          </a:xfrm>
          <a:prstGeom prst="rect">
            <a:avLst/>
          </a:prstGeom>
          <a:noFill/>
        </p:spPr>
        <p:txBody>
          <a:bodyPr wrap="square" rtlCol="0">
            <a:spAutoFit/>
          </a:bodyPr>
          <a:lstStyle/>
          <a:p>
            <a:endParaRPr lang="en-US" dirty="0"/>
          </a:p>
          <a:p>
            <a:r>
              <a:rPr lang="en-US" dirty="0"/>
              <a:t>Hypothesis Test: Paired t-test</a:t>
            </a:r>
          </a:p>
          <a:p>
            <a:endParaRPr lang="en-US" dirty="0"/>
          </a:p>
          <a:p>
            <a:endParaRPr lang="en-US" dirty="0"/>
          </a:p>
        </p:txBody>
      </p:sp>
      <p:pic>
        <p:nvPicPr>
          <p:cNvPr id="12" name="Picture 11">
            <a:extLst>
              <a:ext uri="{FF2B5EF4-FFF2-40B4-BE49-F238E27FC236}">
                <a16:creationId xmlns:a16="http://schemas.microsoft.com/office/drawing/2014/main" id="{45F1E5AD-36B6-5C4C-A691-3E5D8185AA1F}"/>
              </a:ext>
            </a:extLst>
          </p:cNvPr>
          <p:cNvPicPr>
            <a:picLocks noChangeAspect="1"/>
          </p:cNvPicPr>
          <p:nvPr/>
        </p:nvPicPr>
        <p:blipFill>
          <a:blip r:embed="rId2"/>
          <a:stretch>
            <a:fillRect/>
          </a:stretch>
        </p:blipFill>
        <p:spPr>
          <a:xfrm>
            <a:off x="1955800" y="3116537"/>
            <a:ext cx="8280400" cy="2146300"/>
          </a:xfrm>
          <a:prstGeom prst="rect">
            <a:avLst/>
          </a:prstGeom>
        </p:spPr>
      </p:pic>
      <p:sp>
        <p:nvSpPr>
          <p:cNvPr id="6" name="Content Placeholder 2">
            <a:extLst>
              <a:ext uri="{FF2B5EF4-FFF2-40B4-BE49-F238E27FC236}">
                <a16:creationId xmlns:a16="http://schemas.microsoft.com/office/drawing/2014/main" id="{BA1DC365-CB9E-0E45-A12E-CCB5C163577B}"/>
              </a:ext>
            </a:extLst>
          </p:cNvPr>
          <p:cNvSpPr>
            <a:spLocks noGrp="1"/>
          </p:cNvSpPr>
          <p:nvPr>
            <p:ph idx="1"/>
          </p:nvPr>
        </p:nvSpPr>
        <p:spPr>
          <a:xfrm>
            <a:off x="962591" y="1029359"/>
            <a:ext cx="10497226" cy="1218423"/>
          </a:xfrm>
        </p:spPr>
        <p:txBody>
          <a:bodyPr>
            <a:normAutofit/>
          </a:bodyPr>
          <a:lstStyle/>
          <a:p>
            <a:pPr marL="0" indent="0">
              <a:buNone/>
            </a:pPr>
            <a:r>
              <a:rPr lang="en-US" dirty="0"/>
              <a:t>Question: Is there a significant difference in the hourly temperature between NY and PHI? </a:t>
            </a:r>
          </a:p>
          <a:p>
            <a:pPr marL="0" indent="0">
              <a:buNone/>
            </a:pPr>
            <a:endParaRPr lang="en-US" dirty="0"/>
          </a:p>
        </p:txBody>
      </p:sp>
    </p:spTree>
    <p:extLst>
      <p:ext uri="{BB962C8B-B14F-4D97-AF65-F5344CB8AC3E}">
        <p14:creationId xmlns:p14="http://schemas.microsoft.com/office/powerpoint/2010/main" val="17060068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3F2BF63-6CE1-4A29-9BC2-22873F70B76B}"/>
              </a:ext>
            </a:extLst>
          </p:cNvPr>
          <p:cNvSpPr txBox="1"/>
          <p:nvPr/>
        </p:nvSpPr>
        <p:spPr>
          <a:xfrm>
            <a:off x="962591" y="2833248"/>
            <a:ext cx="4916380" cy="2585323"/>
          </a:xfrm>
          <a:prstGeom prst="rect">
            <a:avLst/>
          </a:prstGeom>
          <a:noFill/>
        </p:spPr>
        <p:txBody>
          <a:bodyPr wrap="square" rtlCol="0">
            <a:spAutoFit/>
          </a:bodyPr>
          <a:lstStyle/>
          <a:p>
            <a:pPr algn="just"/>
            <a:r>
              <a:rPr lang="en-US" dirty="0"/>
              <a:t>We then used the column containing the difference in temperature between the two cities for every hour of 2015 to create boxplot to show the distribution of data points</a:t>
            </a:r>
          </a:p>
          <a:p>
            <a:pPr algn="just"/>
            <a:endParaRPr lang="en-US" dirty="0"/>
          </a:p>
          <a:p>
            <a:pPr algn="just"/>
            <a:r>
              <a:rPr lang="en-US" dirty="0"/>
              <a:t>Multiple outliers in the dataset which we wanted to remove in order to increase the strength of our hypothesis test</a:t>
            </a:r>
          </a:p>
        </p:txBody>
      </p:sp>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pic>
        <p:nvPicPr>
          <p:cNvPr id="2052" name="Picture 4">
            <a:extLst>
              <a:ext uri="{FF2B5EF4-FFF2-40B4-BE49-F238E27FC236}">
                <a16:creationId xmlns:a16="http://schemas.microsoft.com/office/drawing/2014/main" id="{5E6C1F8A-E4E9-4F75-8A03-F1EFCC707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909" y="2519568"/>
            <a:ext cx="4916380" cy="32126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Content Placeholder 2">
            <a:extLst>
              <a:ext uri="{FF2B5EF4-FFF2-40B4-BE49-F238E27FC236}">
                <a16:creationId xmlns:a16="http://schemas.microsoft.com/office/drawing/2014/main" id="{75F6ED8F-D0F8-8840-8605-2AB7EF687A77}"/>
              </a:ext>
            </a:extLst>
          </p:cNvPr>
          <p:cNvSpPr>
            <a:spLocks noGrp="1"/>
          </p:cNvSpPr>
          <p:nvPr>
            <p:ph idx="1"/>
          </p:nvPr>
        </p:nvSpPr>
        <p:spPr>
          <a:xfrm>
            <a:off x="962591" y="1029359"/>
            <a:ext cx="10626435" cy="1218423"/>
          </a:xfrm>
        </p:spPr>
        <p:txBody>
          <a:bodyPr>
            <a:normAutofit/>
          </a:bodyPr>
          <a:lstStyle/>
          <a:p>
            <a:pPr marL="0" indent="0">
              <a:buNone/>
            </a:pPr>
            <a:r>
              <a:rPr lang="en-US" dirty="0"/>
              <a:t>Question: Is there a significant difference in the hourly temperature between NY and PHI? </a:t>
            </a:r>
          </a:p>
          <a:p>
            <a:pPr marL="0" indent="0">
              <a:buNone/>
            </a:pPr>
            <a:endParaRPr lang="en-US" dirty="0"/>
          </a:p>
        </p:txBody>
      </p:sp>
    </p:spTree>
    <p:extLst>
      <p:ext uri="{BB962C8B-B14F-4D97-AF65-F5344CB8AC3E}">
        <p14:creationId xmlns:p14="http://schemas.microsoft.com/office/powerpoint/2010/main" val="2364047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3F2BF63-6CE1-4A29-9BC2-22873F70B76B}"/>
              </a:ext>
            </a:extLst>
          </p:cNvPr>
          <p:cNvSpPr txBox="1"/>
          <p:nvPr/>
        </p:nvSpPr>
        <p:spPr>
          <a:xfrm>
            <a:off x="1098059" y="2511160"/>
            <a:ext cx="5199821" cy="923330"/>
          </a:xfrm>
          <a:prstGeom prst="rect">
            <a:avLst/>
          </a:prstGeom>
          <a:noFill/>
        </p:spPr>
        <p:txBody>
          <a:bodyPr wrap="square" rtlCol="0">
            <a:spAutoFit/>
          </a:bodyPr>
          <a:lstStyle/>
          <a:p>
            <a:pPr algn="just"/>
            <a:r>
              <a:rPr lang="en-US" dirty="0"/>
              <a:t>Using code we removed 236 outliers from the data set of 8760, allowing us increase the strength of our hypothesis test</a:t>
            </a:r>
          </a:p>
        </p:txBody>
      </p:sp>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pic>
        <p:nvPicPr>
          <p:cNvPr id="4098" name="Picture 2">
            <a:extLst>
              <a:ext uri="{FF2B5EF4-FFF2-40B4-BE49-F238E27FC236}">
                <a16:creationId xmlns:a16="http://schemas.microsoft.com/office/drawing/2014/main" id="{6CDBD53B-98BE-4BD3-BAD5-C94BA5B92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2529" y="2511160"/>
            <a:ext cx="4875692" cy="331748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7" name="Content Placeholder 2">
            <a:extLst>
              <a:ext uri="{FF2B5EF4-FFF2-40B4-BE49-F238E27FC236}">
                <a16:creationId xmlns:a16="http://schemas.microsoft.com/office/drawing/2014/main" id="{508E96B4-1FF4-CE45-83A0-2B84103F452D}"/>
              </a:ext>
            </a:extLst>
          </p:cNvPr>
          <p:cNvSpPr>
            <a:spLocks noGrp="1"/>
          </p:cNvSpPr>
          <p:nvPr>
            <p:ph idx="1"/>
          </p:nvPr>
        </p:nvSpPr>
        <p:spPr>
          <a:xfrm>
            <a:off x="962591" y="1029359"/>
            <a:ext cx="10545630" cy="1218423"/>
          </a:xfrm>
        </p:spPr>
        <p:txBody>
          <a:bodyPr>
            <a:normAutofit/>
          </a:bodyPr>
          <a:lstStyle/>
          <a:p>
            <a:pPr marL="0" indent="0">
              <a:buNone/>
            </a:pPr>
            <a:r>
              <a:rPr lang="en-US" dirty="0"/>
              <a:t>Question: Is there a significant difference in the hourly temperature between NY and PHI? </a:t>
            </a:r>
          </a:p>
          <a:p>
            <a:pPr marL="0" indent="0">
              <a:buNone/>
            </a:pPr>
            <a:endParaRPr lang="en-US" dirty="0"/>
          </a:p>
        </p:txBody>
      </p:sp>
    </p:spTree>
    <p:extLst>
      <p:ext uri="{BB962C8B-B14F-4D97-AF65-F5344CB8AC3E}">
        <p14:creationId xmlns:p14="http://schemas.microsoft.com/office/powerpoint/2010/main" val="3772204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pic>
        <p:nvPicPr>
          <p:cNvPr id="5124" name="Picture 4">
            <a:extLst>
              <a:ext uri="{FF2B5EF4-FFF2-40B4-BE49-F238E27FC236}">
                <a16:creationId xmlns:a16="http://schemas.microsoft.com/office/drawing/2014/main" id="{E4B3F025-8282-4C8C-863C-0227AC276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369" y="1371757"/>
            <a:ext cx="5783466" cy="397971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5126" name="Picture 6">
            <a:extLst>
              <a:ext uri="{FF2B5EF4-FFF2-40B4-BE49-F238E27FC236}">
                <a16:creationId xmlns:a16="http://schemas.microsoft.com/office/drawing/2014/main" id="{7E1FCDA1-88C7-4959-9D9C-1DE99F15B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09" y="1376059"/>
            <a:ext cx="6014792" cy="397971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Tree>
    <p:extLst>
      <p:ext uri="{BB962C8B-B14F-4D97-AF65-F5344CB8AC3E}">
        <p14:creationId xmlns:p14="http://schemas.microsoft.com/office/powerpoint/2010/main" val="1144737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9" name="TextBox 8">
            <a:extLst>
              <a:ext uri="{FF2B5EF4-FFF2-40B4-BE49-F238E27FC236}">
                <a16:creationId xmlns:a16="http://schemas.microsoft.com/office/drawing/2014/main" id="{3F0C7D3A-F133-4C82-8F93-B60579652AE6}"/>
              </a:ext>
            </a:extLst>
          </p:cNvPr>
          <p:cNvSpPr txBox="1"/>
          <p:nvPr/>
        </p:nvSpPr>
        <p:spPr>
          <a:xfrm>
            <a:off x="962591" y="1876267"/>
            <a:ext cx="5038250" cy="1477328"/>
          </a:xfrm>
          <a:prstGeom prst="rect">
            <a:avLst/>
          </a:prstGeom>
          <a:noFill/>
        </p:spPr>
        <p:txBody>
          <a:bodyPr wrap="square" rtlCol="0">
            <a:spAutoFit/>
          </a:bodyPr>
          <a:lstStyle/>
          <a:p>
            <a:pPr algn="just"/>
            <a:r>
              <a:rPr lang="en-US" dirty="0"/>
              <a:t>Using both the data set with outliers in it as well as the filtered data set, we ran T-Tests to finally determine if there was a significant difference in the temperatures between two cities across an entire year</a:t>
            </a:r>
          </a:p>
        </p:txBody>
      </p:sp>
      <p:pic>
        <p:nvPicPr>
          <p:cNvPr id="2" name="Picture 1">
            <a:extLst>
              <a:ext uri="{FF2B5EF4-FFF2-40B4-BE49-F238E27FC236}">
                <a16:creationId xmlns:a16="http://schemas.microsoft.com/office/drawing/2014/main" id="{14EF0579-1CC7-4AD6-93B8-EC8708862125}"/>
              </a:ext>
            </a:extLst>
          </p:cNvPr>
          <p:cNvPicPr>
            <a:picLocks noChangeAspect="1"/>
          </p:cNvPicPr>
          <p:nvPr/>
        </p:nvPicPr>
        <p:blipFill>
          <a:blip r:embed="rId2"/>
          <a:stretch>
            <a:fillRect/>
          </a:stretch>
        </p:blipFill>
        <p:spPr>
          <a:xfrm>
            <a:off x="1373731" y="4695261"/>
            <a:ext cx="9444535" cy="1797706"/>
          </a:xfrm>
          <a:prstGeom prst="rect">
            <a:avLst/>
          </a:prstGeom>
        </p:spPr>
      </p:pic>
      <p:graphicFrame>
        <p:nvGraphicFramePr>
          <p:cNvPr id="3" name="Table 2">
            <a:extLst>
              <a:ext uri="{FF2B5EF4-FFF2-40B4-BE49-F238E27FC236}">
                <a16:creationId xmlns:a16="http://schemas.microsoft.com/office/drawing/2014/main" id="{0285CF2F-9D45-424B-8D4D-E6F20949BB73}"/>
              </a:ext>
            </a:extLst>
          </p:cNvPr>
          <p:cNvGraphicFramePr>
            <a:graphicFrameLocks noGrp="1"/>
          </p:cNvGraphicFramePr>
          <p:nvPr>
            <p:extLst>
              <p:ext uri="{D42A27DB-BD31-4B8C-83A1-F6EECF244321}">
                <p14:modId xmlns:p14="http://schemas.microsoft.com/office/powerpoint/2010/main" val="4027153178"/>
              </p:ext>
            </p:extLst>
          </p:nvPr>
        </p:nvGraphicFramePr>
        <p:xfrm>
          <a:off x="6618012" y="1897738"/>
          <a:ext cx="4512042" cy="1797706"/>
        </p:xfrm>
        <a:graphic>
          <a:graphicData uri="http://schemas.openxmlformats.org/drawingml/2006/table">
            <a:tbl>
              <a:tblPr firstRow="1" bandRow="1">
                <a:tableStyleId>{284E427A-3D55-4303-BF80-6455036E1DE7}</a:tableStyleId>
              </a:tblPr>
              <a:tblGrid>
                <a:gridCol w="2256021">
                  <a:extLst>
                    <a:ext uri="{9D8B030D-6E8A-4147-A177-3AD203B41FA5}">
                      <a16:colId xmlns:a16="http://schemas.microsoft.com/office/drawing/2014/main" val="3591637520"/>
                    </a:ext>
                  </a:extLst>
                </a:gridCol>
                <a:gridCol w="2256021">
                  <a:extLst>
                    <a:ext uri="{9D8B030D-6E8A-4147-A177-3AD203B41FA5}">
                      <a16:colId xmlns:a16="http://schemas.microsoft.com/office/drawing/2014/main" val="2809937824"/>
                    </a:ext>
                  </a:extLst>
                </a:gridCol>
              </a:tblGrid>
              <a:tr h="6102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Dataset with Outliers:</a:t>
                      </a:r>
                    </a:p>
                  </a:txBody>
                  <a:tcPr/>
                </a:tc>
                <a:tc>
                  <a:txBody>
                    <a:bodyPr/>
                    <a:lstStyle/>
                    <a:p>
                      <a:r>
                        <a:rPr lang="en-US" dirty="0"/>
                        <a:t>Dataset with Outliers Removed:</a:t>
                      </a:r>
                    </a:p>
                  </a:txBody>
                  <a:tcPr/>
                </a:tc>
                <a:extLst>
                  <a:ext uri="{0D108BD9-81ED-4DB2-BD59-A6C34878D82A}">
                    <a16:rowId xmlns:a16="http://schemas.microsoft.com/office/drawing/2014/main" val="553778349"/>
                  </a:ext>
                </a:extLst>
              </a:tr>
              <a:tr h="51754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  = 17.44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 = 1.96</a:t>
                      </a:r>
                    </a:p>
                  </a:txBody>
                  <a:tcPr/>
                </a:tc>
                <a:tc>
                  <a:txBody>
                    <a:bodyPr/>
                    <a:lstStyle/>
                    <a:p>
                      <a:r>
                        <a:rPr lang="en-US" dirty="0"/>
                        <a:t>T  = 13.3</a:t>
                      </a:r>
                    </a:p>
                    <a:p>
                      <a:r>
                        <a:rPr lang="en-US" dirty="0"/>
                        <a:t>T* = 1.96</a:t>
                      </a:r>
                    </a:p>
                  </a:txBody>
                  <a:tcPr/>
                </a:tc>
                <a:extLst>
                  <a:ext uri="{0D108BD9-81ED-4DB2-BD59-A6C34878D82A}">
                    <a16:rowId xmlns:a16="http://schemas.microsoft.com/office/drawing/2014/main" val="1658874432"/>
                  </a:ext>
                </a:extLst>
              </a:tr>
              <a:tr h="517546">
                <a:tc>
                  <a:txBody>
                    <a:bodyPr/>
                    <a:lstStyle/>
                    <a:p>
                      <a:r>
                        <a:rPr lang="en-US" dirty="0"/>
                        <a:t>P = 5.8</a:t>
                      </a:r>
                      <a:r>
                        <a:rPr lang="en-US" sz="1800" b="0" i="0" kern="1200" dirty="0">
                          <a:solidFill>
                            <a:schemeClr val="dk1"/>
                          </a:solidFill>
                          <a:effectLst/>
                          <a:latin typeface="+mn-lt"/>
                          <a:ea typeface="+mn-ea"/>
                          <a:cs typeface="+mn-cs"/>
                        </a:rPr>
                        <a:t>121e-67</a:t>
                      </a:r>
                      <a:endParaRPr lang="en-US" dirty="0"/>
                    </a:p>
                  </a:txBody>
                  <a:tcPr/>
                </a:tc>
                <a:tc>
                  <a:txBody>
                    <a:bodyPr/>
                    <a:lstStyle/>
                    <a:p>
                      <a:r>
                        <a:rPr lang="en-US" dirty="0"/>
                        <a:t>P =5.8151</a:t>
                      </a:r>
                      <a:r>
                        <a:rPr lang="en-US" sz="1800" b="0" i="0" kern="1200" dirty="0">
                          <a:solidFill>
                            <a:schemeClr val="dk1"/>
                          </a:solidFill>
                          <a:effectLst/>
                          <a:latin typeface="+mn-lt"/>
                          <a:ea typeface="+mn-ea"/>
                          <a:cs typeface="+mn-cs"/>
                        </a:rPr>
                        <a:t>e-40</a:t>
                      </a:r>
                      <a:endParaRPr lang="en-US" dirty="0"/>
                    </a:p>
                  </a:txBody>
                  <a:tcPr/>
                </a:tc>
                <a:extLst>
                  <a:ext uri="{0D108BD9-81ED-4DB2-BD59-A6C34878D82A}">
                    <a16:rowId xmlns:a16="http://schemas.microsoft.com/office/drawing/2014/main" val="852443850"/>
                  </a:ext>
                </a:extLst>
              </a:tr>
            </a:tbl>
          </a:graphicData>
        </a:graphic>
      </p:graphicFrame>
      <p:sp>
        <p:nvSpPr>
          <p:cNvPr id="11" name="Content Placeholder 2">
            <a:extLst>
              <a:ext uri="{FF2B5EF4-FFF2-40B4-BE49-F238E27FC236}">
                <a16:creationId xmlns:a16="http://schemas.microsoft.com/office/drawing/2014/main" id="{CF101852-73F9-FC43-A448-E3F71E5EF078}"/>
              </a:ext>
            </a:extLst>
          </p:cNvPr>
          <p:cNvSpPr txBox="1">
            <a:spLocks/>
          </p:cNvSpPr>
          <p:nvPr/>
        </p:nvSpPr>
        <p:spPr>
          <a:xfrm>
            <a:off x="962591" y="1029359"/>
            <a:ext cx="10527044" cy="121842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dirty="0"/>
              <a:t>Question: Is there a significant difference in the hourly temperature between NY and PHI? </a:t>
            </a:r>
          </a:p>
          <a:p>
            <a:pPr marL="0" indent="0">
              <a:buFont typeface="Arial"/>
              <a:buNone/>
            </a:pPr>
            <a:endParaRPr lang="en-US" dirty="0"/>
          </a:p>
        </p:txBody>
      </p:sp>
    </p:spTree>
    <p:extLst>
      <p:ext uri="{BB962C8B-B14F-4D97-AF65-F5344CB8AC3E}">
        <p14:creationId xmlns:p14="http://schemas.microsoft.com/office/powerpoint/2010/main" val="4117604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1E9F61-3ACF-43EC-8E61-30C41FD7D6F1}"/>
              </a:ext>
            </a:extLst>
          </p:cNvPr>
          <p:cNvSpPr/>
          <p:nvPr/>
        </p:nvSpPr>
        <p:spPr>
          <a:xfrm>
            <a:off x="472437" y="5658913"/>
            <a:ext cx="11384946" cy="400110"/>
          </a:xfrm>
          <a:prstGeom prst="rect">
            <a:avLst/>
          </a:prstGeom>
        </p:spPr>
        <p:txBody>
          <a:bodyPr wrap="square">
            <a:spAutoFit/>
          </a:bodyPr>
          <a:lstStyle/>
          <a:p>
            <a:r>
              <a:rPr lang="en-US" sz="2000" dirty="0">
                <a:solidFill>
                  <a:srgbClr val="00B050"/>
                </a:solidFill>
                <a:latin typeface="Arial" panose="020B0604020202020204" pitchFamily="34" charset="0"/>
              </a:rPr>
              <a:t>There is a significant difference in the mean hourly temperature between NY and PHI for 2015.</a:t>
            </a:r>
            <a:endParaRPr lang="en-US" sz="2000" b="0" i="0" dirty="0">
              <a:solidFill>
                <a:srgbClr val="00B050"/>
              </a:solidFill>
              <a:effectLst/>
              <a:latin typeface="Arial" panose="020B0604020202020204" pitchFamily="34" charset="0"/>
            </a:endParaRPr>
          </a:p>
        </p:txBody>
      </p:sp>
      <p:sp>
        <p:nvSpPr>
          <p:cNvPr id="8" name="Title 1">
            <a:extLst>
              <a:ext uri="{FF2B5EF4-FFF2-40B4-BE49-F238E27FC236}">
                <a16:creationId xmlns:a16="http://schemas.microsoft.com/office/drawing/2014/main" id="{062DDE3D-FAC3-4704-979C-38C80C50B358}"/>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pic>
        <p:nvPicPr>
          <p:cNvPr id="4" name="Picture 3">
            <a:extLst>
              <a:ext uri="{FF2B5EF4-FFF2-40B4-BE49-F238E27FC236}">
                <a16:creationId xmlns:a16="http://schemas.microsoft.com/office/drawing/2014/main" id="{AA07CA40-7823-E04D-A76C-15EA065DB45A}"/>
              </a:ext>
            </a:extLst>
          </p:cNvPr>
          <p:cNvPicPr>
            <a:picLocks noChangeAspect="1"/>
          </p:cNvPicPr>
          <p:nvPr/>
        </p:nvPicPr>
        <p:blipFill>
          <a:blip r:embed="rId2"/>
          <a:stretch>
            <a:fillRect/>
          </a:stretch>
        </p:blipFill>
        <p:spPr>
          <a:xfrm>
            <a:off x="7141028" y="2422093"/>
            <a:ext cx="4478044" cy="1810273"/>
          </a:xfrm>
          <a:prstGeom prst="rect">
            <a:avLst/>
          </a:prstGeom>
        </p:spPr>
      </p:pic>
      <p:pic>
        <p:nvPicPr>
          <p:cNvPr id="9" name="Picture 8">
            <a:extLst>
              <a:ext uri="{FF2B5EF4-FFF2-40B4-BE49-F238E27FC236}">
                <a16:creationId xmlns:a16="http://schemas.microsoft.com/office/drawing/2014/main" id="{B5A98859-FF41-2942-A3A1-425863B58D75}"/>
              </a:ext>
            </a:extLst>
          </p:cNvPr>
          <p:cNvPicPr>
            <a:picLocks noChangeAspect="1"/>
          </p:cNvPicPr>
          <p:nvPr/>
        </p:nvPicPr>
        <p:blipFill>
          <a:blip r:embed="rId3"/>
          <a:stretch>
            <a:fillRect/>
          </a:stretch>
        </p:blipFill>
        <p:spPr>
          <a:xfrm>
            <a:off x="962591" y="1790683"/>
            <a:ext cx="6021683" cy="3829791"/>
          </a:xfrm>
          <a:prstGeom prst="rect">
            <a:avLst/>
          </a:prstGeom>
        </p:spPr>
      </p:pic>
      <p:sp>
        <p:nvSpPr>
          <p:cNvPr id="10" name="Content Placeholder 2">
            <a:extLst>
              <a:ext uri="{FF2B5EF4-FFF2-40B4-BE49-F238E27FC236}">
                <a16:creationId xmlns:a16="http://schemas.microsoft.com/office/drawing/2014/main" id="{42ECFE55-F63A-714E-AFA9-8CD6E5185FFA}"/>
              </a:ext>
            </a:extLst>
          </p:cNvPr>
          <p:cNvSpPr txBox="1">
            <a:spLocks/>
          </p:cNvSpPr>
          <p:nvPr/>
        </p:nvSpPr>
        <p:spPr>
          <a:xfrm>
            <a:off x="962590" y="1029359"/>
            <a:ext cx="10517105" cy="1218423"/>
          </a:xfrm>
          <a:prstGeom prst="rect">
            <a:avLst/>
          </a:prstGeom>
        </p:spPr>
        <p:txBody>
          <a:bodyP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r>
              <a:rPr lang="en-US" dirty="0"/>
              <a:t>Question: Is there a significant difference in the hourly temperature between NY and PHI? </a:t>
            </a:r>
          </a:p>
          <a:p>
            <a:pPr marL="0" indent="0">
              <a:buFont typeface="Arial"/>
              <a:buNone/>
            </a:pPr>
            <a:endParaRPr lang="en-US" dirty="0"/>
          </a:p>
        </p:txBody>
      </p:sp>
    </p:spTree>
    <p:extLst>
      <p:ext uri="{BB962C8B-B14F-4D97-AF65-F5344CB8AC3E}">
        <p14:creationId xmlns:p14="http://schemas.microsoft.com/office/powerpoint/2010/main" val="490566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09B8F-CB68-4E83-9B34-4E3AABA63302}"/>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16CF1F14-72AD-4D6E-83BC-B759B05BEEC1}"/>
              </a:ext>
            </a:extLst>
          </p:cNvPr>
          <p:cNvSpPr>
            <a:spLocks noGrp="1"/>
          </p:cNvSpPr>
          <p:nvPr>
            <p:ph type="body" idx="1"/>
          </p:nvPr>
        </p:nvSpPr>
        <p:spPr/>
        <p:txBody>
          <a:bodyPr/>
          <a:lstStyle/>
          <a:p>
            <a:r>
              <a:rPr lang="en-US" dirty="0"/>
              <a:t>determine if there was an impact on crime rates across various cities based on varying temperatures</a:t>
            </a:r>
          </a:p>
        </p:txBody>
      </p:sp>
    </p:spTree>
    <p:extLst>
      <p:ext uri="{BB962C8B-B14F-4D97-AF65-F5344CB8AC3E}">
        <p14:creationId xmlns:p14="http://schemas.microsoft.com/office/powerpoint/2010/main" val="3893468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A6502-5385-4454-B97D-0AC2E623013D}"/>
              </a:ext>
            </a:extLst>
          </p:cNvPr>
          <p:cNvSpPr>
            <a:spLocks noGrp="1"/>
          </p:cNvSpPr>
          <p:nvPr>
            <p:ph type="title"/>
          </p:nvPr>
        </p:nvSpPr>
        <p:spPr/>
        <p:txBody>
          <a:bodyPr/>
          <a:lstStyle/>
          <a:p>
            <a:r>
              <a:rPr lang="en-US" dirty="0"/>
              <a:t>Avg Daily temperature vs total crime rate</a:t>
            </a:r>
          </a:p>
        </p:txBody>
      </p:sp>
      <p:sp>
        <p:nvSpPr>
          <p:cNvPr id="5" name="Text Placeholder 4">
            <a:extLst>
              <a:ext uri="{FF2B5EF4-FFF2-40B4-BE49-F238E27FC236}">
                <a16:creationId xmlns:a16="http://schemas.microsoft.com/office/drawing/2014/main" id="{5F513F69-4F98-44D2-AF32-817220C17676}"/>
              </a:ext>
            </a:extLst>
          </p:cNvPr>
          <p:cNvSpPr>
            <a:spLocks noGrp="1"/>
          </p:cNvSpPr>
          <p:nvPr>
            <p:ph type="body" idx="1"/>
          </p:nvPr>
        </p:nvSpPr>
        <p:spPr>
          <a:xfrm>
            <a:off x="1016792" y="2735019"/>
            <a:ext cx="4588931" cy="576262"/>
          </a:xfrm>
        </p:spPr>
        <p:txBody>
          <a:bodyPr/>
          <a:lstStyle/>
          <a:p>
            <a:r>
              <a:rPr lang="en-US" dirty="0"/>
              <a:t>Average Temperature</a:t>
            </a:r>
          </a:p>
        </p:txBody>
      </p:sp>
      <p:sp>
        <p:nvSpPr>
          <p:cNvPr id="7" name="Text Placeholder 6">
            <a:extLst>
              <a:ext uri="{FF2B5EF4-FFF2-40B4-BE49-F238E27FC236}">
                <a16:creationId xmlns:a16="http://schemas.microsoft.com/office/drawing/2014/main" id="{EA665C2E-4E9A-477A-A037-EE475EBFE579}"/>
              </a:ext>
            </a:extLst>
          </p:cNvPr>
          <p:cNvSpPr>
            <a:spLocks noGrp="1"/>
          </p:cNvSpPr>
          <p:nvPr>
            <p:ph type="body" sz="quarter" idx="3"/>
          </p:nvPr>
        </p:nvSpPr>
        <p:spPr>
          <a:xfrm>
            <a:off x="6730874" y="2726161"/>
            <a:ext cx="4604280" cy="576262"/>
          </a:xfrm>
        </p:spPr>
        <p:txBody>
          <a:bodyPr/>
          <a:lstStyle/>
          <a:p>
            <a:r>
              <a:rPr lang="en-US" dirty="0"/>
              <a:t>Total Crimes</a:t>
            </a:r>
          </a:p>
        </p:txBody>
      </p:sp>
      <p:pic>
        <p:nvPicPr>
          <p:cNvPr id="11" name="Content Placeholder 10" descr="A picture containing text, map&#10;&#10;Description automatically generated">
            <a:extLst>
              <a:ext uri="{FF2B5EF4-FFF2-40B4-BE49-F238E27FC236}">
                <a16:creationId xmlns:a16="http://schemas.microsoft.com/office/drawing/2014/main" id="{E42E3DA7-1EFD-1948-8944-448E61C08686}"/>
              </a:ext>
            </a:extLst>
          </p:cNvPr>
          <p:cNvPicPr>
            <a:picLocks noGrp="1" noChangeAspect="1"/>
          </p:cNvPicPr>
          <p:nvPr>
            <p:ph sz="half" idx="2"/>
          </p:nvPr>
        </p:nvPicPr>
        <p:blipFill>
          <a:blip r:embed="rId2"/>
          <a:stretch>
            <a:fillRect/>
          </a:stretch>
        </p:blipFill>
        <p:spPr>
          <a:xfrm>
            <a:off x="1141413" y="3315506"/>
            <a:ext cx="4876800" cy="2403450"/>
          </a:xfrm>
        </p:spPr>
      </p:pic>
      <p:pic>
        <p:nvPicPr>
          <p:cNvPr id="14" name="Content Placeholder 13" descr="A picture containing text, map&#10;&#10;Description automatically generated">
            <a:extLst>
              <a:ext uri="{FF2B5EF4-FFF2-40B4-BE49-F238E27FC236}">
                <a16:creationId xmlns:a16="http://schemas.microsoft.com/office/drawing/2014/main" id="{3E7AA103-D928-0949-9DCE-93D6B629DB0E}"/>
              </a:ext>
            </a:extLst>
          </p:cNvPr>
          <p:cNvPicPr>
            <a:picLocks noGrp="1" noChangeAspect="1"/>
          </p:cNvPicPr>
          <p:nvPr>
            <p:ph sz="quarter" idx="4"/>
          </p:nvPr>
        </p:nvPicPr>
        <p:blipFill>
          <a:blip r:embed="rId3"/>
          <a:stretch>
            <a:fillRect/>
          </a:stretch>
        </p:blipFill>
        <p:spPr>
          <a:xfrm>
            <a:off x="6170613" y="3324945"/>
            <a:ext cx="4876800" cy="2384572"/>
          </a:xfrm>
        </p:spPr>
      </p:pic>
    </p:spTree>
    <p:extLst>
      <p:ext uri="{BB962C8B-B14F-4D97-AF65-F5344CB8AC3E}">
        <p14:creationId xmlns:p14="http://schemas.microsoft.com/office/powerpoint/2010/main" val="2356811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3" name="Content Placeholder 2">
            <a:extLst>
              <a:ext uri="{FF2B5EF4-FFF2-40B4-BE49-F238E27FC236}">
                <a16:creationId xmlns:a16="http://schemas.microsoft.com/office/drawing/2014/main" id="{2F905809-BF70-41EF-B5F8-0431F0AC1B5B}"/>
              </a:ext>
            </a:extLst>
          </p:cNvPr>
          <p:cNvSpPr>
            <a:spLocks noGrp="1"/>
          </p:cNvSpPr>
          <p:nvPr>
            <p:ph idx="1"/>
          </p:nvPr>
        </p:nvSpPr>
        <p:spPr>
          <a:xfrm>
            <a:off x="962591" y="1029359"/>
            <a:ext cx="10266817" cy="1218423"/>
          </a:xfrm>
        </p:spPr>
        <p:txBody>
          <a:bodyPr>
            <a:normAutofit/>
          </a:bodyPr>
          <a:lstStyle/>
          <a:p>
            <a:pPr marL="0" indent="0">
              <a:buNone/>
            </a:pPr>
            <a:r>
              <a:rPr lang="en-US" dirty="0"/>
              <a:t>determine if there was an impact on crime rates across various cities based on varying temperatures</a:t>
            </a:r>
          </a:p>
          <a:p>
            <a:pPr marL="0" indent="0">
              <a:buNone/>
            </a:pPr>
            <a:r>
              <a:rPr lang="en-US" dirty="0"/>
              <a:t>Cleaned up data file exported to CSV shown below:</a:t>
            </a:r>
          </a:p>
        </p:txBody>
      </p:sp>
      <p:pic>
        <p:nvPicPr>
          <p:cNvPr id="3" name="Picture 2">
            <a:extLst>
              <a:ext uri="{FF2B5EF4-FFF2-40B4-BE49-F238E27FC236}">
                <a16:creationId xmlns:a16="http://schemas.microsoft.com/office/drawing/2014/main" id="{E3BBA00D-E78B-44DE-A2CA-0416819AA3AF}"/>
              </a:ext>
            </a:extLst>
          </p:cNvPr>
          <p:cNvPicPr>
            <a:picLocks noChangeAspect="1"/>
          </p:cNvPicPr>
          <p:nvPr/>
        </p:nvPicPr>
        <p:blipFill>
          <a:blip r:embed="rId2"/>
          <a:stretch>
            <a:fillRect/>
          </a:stretch>
        </p:blipFill>
        <p:spPr>
          <a:xfrm>
            <a:off x="873909" y="2232211"/>
            <a:ext cx="10653730" cy="3987614"/>
          </a:xfrm>
          <a:prstGeom prst="rect">
            <a:avLst/>
          </a:prstGeom>
        </p:spPr>
      </p:pic>
      <p:sp>
        <p:nvSpPr>
          <p:cNvPr id="7" name="Rectangle 6">
            <a:extLst>
              <a:ext uri="{FF2B5EF4-FFF2-40B4-BE49-F238E27FC236}">
                <a16:creationId xmlns:a16="http://schemas.microsoft.com/office/drawing/2014/main" id="{7D5D7078-3448-4BF0-8BC2-7401EE9BA177}"/>
              </a:ext>
            </a:extLst>
          </p:cNvPr>
          <p:cNvSpPr/>
          <p:nvPr/>
        </p:nvSpPr>
        <p:spPr>
          <a:xfrm>
            <a:off x="9601200" y="91440"/>
            <a:ext cx="2523744" cy="53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SLIDE</a:t>
            </a:r>
          </a:p>
        </p:txBody>
      </p:sp>
    </p:spTree>
    <p:extLst>
      <p:ext uri="{BB962C8B-B14F-4D97-AF65-F5344CB8AC3E}">
        <p14:creationId xmlns:p14="http://schemas.microsoft.com/office/powerpoint/2010/main" val="31676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5DE872-0D5F-4789-B941-AD9CA7B96494}"/>
              </a:ext>
            </a:extLst>
          </p:cNvPr>
          <p:cNvSpPr>
            <a:spLocks noGrp="1"/>
          </p:cNvSpPr>
          <p:nvPr>
            <p:ph idx="1"/>
          </p:nvPr>
        </p:nvSpPr>
        <p:spPr>
          <a:xfrm>
            <a:off x="1211081" y="2048690"/>
            <a:ext cx="9905998" cy="4361253"/>
          </a:xfrm>
        </p:spPr>
        <p:txBody>
          <a:bodyPr>
            <a:normAutofit/>
          </a:bodyPr>
          <a:lstStyle/>
          <a:p>
            <a:r>
              <a:rPr lang="en-US" sz="2600" dirty="0"/>
              <a:t>To determine if there was a significant difference in the hourly temperature between New York and Philadelphia</a:t>
            </a:r>
          </a:p>
          <a:p>
            <a:pPr lvl="1"/>
            <a:r>
              <a:rPr lang="en-US" dirty="0"/>
              <a:t>We wanted to see if there was a statistically significant difference between the weather in two cities close to each other</a:t>
            </a:r>
          </a:p>
          <a:p>
            <a:pPr lvl="1"/>
            <a:r>
              <a:rPr lang="en-US" b="1" dirty="0">
                <a:solidFill>
                  <a:srgbClr val="00B050"/>
                </a:solidFill>
              </a:rPr>
              <a:t>Determined that there was a significant difference in hourly temperatures between the two cities</a:t>
            </a:r>
          </a:p>
          <a:p>
            <a:r>
              <a:rPr lang="en-US" sz="2600" dirty="0"/>
              <a:t>To determine if there was a relationship between crime rates and temperature in various cities </a:t>
            </a:r>
          </a:p>
          <a:p>
            <a:pPr lvl="1"/>
            <a:r>
              <a:rPr lang="en-US" dirty="0"/>
              <a:t>Does Crime rate increase as temperature increases?</a:t>
            </a:r>
          </a:p>
          <a:p>
            <a:pPr lvl="1"/>
            <a:r>
              <a:rPr lang="en-US" b="1" dirty="0">
                <a:solidFill>
                  <a:srgbClr val="00B050"/>
                </a:solidFill>
              </a:rPr>
              <a:t>Determined that Crime rate </a:t>
            </a:r>
            <a:r>
              <a:rPr lang="en-US" sz="2000" b="1" dirty="0">
                <a:solidFill>
                  <a:srgbClr val="00B050"/>
                </a:solidFill>
              </a:rPr>
              <a:t>increases</a:t>
            </a:r>
            <a:r>
              <a:rPr lang="en-US" b="1" dirty="0">
                <a:solidFill>
                  <a:srgbClr val="00B050"/>
                </a:solidFill>
              </a:rPr>
              <a:t> as temperatures Increase across most North American cities</a:t>
            </a:r>
          </a:p>
          <a:p>
            <a:pPr marL="0" indent="0">
              <a:buNone/>
            </a:pPr>
            <a:endParaRPr lang="en-US" dirty="0"/>
          </a:p>
        </p:txBody>
      </p:sp>
      <p:sp>
        <p:nvSpPr>
          <p:cNvPr id="4" name="Title 1">
            <a:extLst>
              <a:ext uri="{FF2B5EF4-FFF2-40B4-BE49-F238E27FC236}">
                <a16:creationId xmlns:a16="http://schemas.microsoft.com/office/drawing/2014/main" id="{E6AE5156-E788-4A76-B33F-8EFE6E1AF1D6}"/>
              </a:ext>
            </a:extLst>
          </p:cNvPr>
          <p:cNvSpPr txBox="1">
            <a:spLocks/>
          </p:cNvSpPr>
          <p:nvPr/>
        </p:nvSpPr>
        <p:spPr>
          <a:xfrm>
            <a:off x="1141413" y="581297"/>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Motivation &amp; summary</a:t>
            </a:r>
          </a:p>
        </p:txBody>
      </p:sp>
    </p:spTree>
    <p:extLst>
      <p:ext uri="{BB962C8B-B14F-4D97-AF65-F5344CB8AC3E}">
        <p14:creationId xmlns:p14="http://schemas.microsoft.com/office/powerpoint/2010/main" val="3272964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29643 </a:t>
            </a:r>
            <a:r>
              <a:rPr lang="en-US" dirty="0"/>
              <a:t>+ </a:t>
            </a:r>
            <a:r>
              <a:rPr lang="en-US" dirty="0">
                <a:solidFill>
                  <a:schemeClr val="accent6"/>
                </a:solidFill>
              </a:rPr>
              <a:t>193 </a:t>
            </a:r>
            <a:r>
              <a:rPr lang="en-US" dirty="0"/>
              <a:t>x Temp</a:t>
            </a:r>
          </a:p>
          <a:p>
            <a:pPr algn="just"/>
            <a:endParaRPr lang="en-US" dirty="0"/>
          </a:p>
          <a:p>
            <a:pPr algn="just"/>
            <a:r>
              <a:rPr lang="en-US" dirty="0"/>
              <a:t>R-value = 0.962</a:t>
            </a:r>
          </a:p>
          <a:p>
            <a:pPr algn="just"/>
            <a:r>
              <a:rPr lang="en-US" dirty="0"/>
              <a:t>R-</a:t>
            </a:r>
            <a:r>
              <a:rPr lang="en-US" dirty="0" err="1"/>
              <a:t>sq</a:t>
            </a:r>
            <a:r>
              <a:rPr lang="en-US" dirty="0"/>
              <a:t> = 0.926</a:t>
            </a:r>
          </a:p>
          <a:p>
            <a:pPr algn="just"/>
            <a:r>
              <a:rPr lang="en-US" dirty="0"/>
              <a:t>92.6%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1" y="1029359"/>
            <a:ext cx="8777541"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11266" name="Picture 2">
            <a:extLst>
              <a:ext uri="{FF2B5EF4-FFF2-40B4-BE49-F238E27FC236}">
                <a16:creationId xmlns:a16="http://schemas.microsoft.com/office/drawing/2014/main" id="{68F1C59F-3D70-4601-A42F-25ACB4749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08" y="2499990"/>
            <a:ext cx="5262465" cy="378117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2050" name="Picture 2" descr="Image result for new york">
            <a:extLst>
              <a:ext uri="{FF2B5EF4-FFF2-40B4-BE49-F238E27FC236}">
                <a16:creationId xmlns:a16="http://schemas.microsoft.com/office/drawing/2014/main" id="{529A4BAE-2BF8-4123-94E1-7A6151FC0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0132" y="335627"/>
            <a:ext cx="2028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95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29643 </a:t>
            </a:r>
            <a:r>
              <a:rPr lang="en-US" dirty="0"/>
              <a:t>+ </a:t>
            </a:r>
            <a:r>
              <a:rPr lang="en-US" dirty="0">
                <a:solidFill>
                  <a:schemeClr val="accent6"/>
                </a:solidFill>
              </a:rPr>
              <a:t>193 </a:t>
            </a:r>
            <a:r>
              <a:rPr lang="en-US" dirty="0"/>
              <a:t>x Temp</a:t>
            </a:r>
          </a:p>
          <a:p>
            <a:pPr algn="just"/>
            <a:endParaRPr lang="en-US" dirty="0"/>
          </a:p>
          <a:p>
            <a:pPr algn="just"/>
            <a:r>
              <a:rPr lang="en-US" dirty="0"/>
              <a:t>R-value = 0.962</a:t>
            </a:r>
          </a:p>
          <a:p>
            <a:pPr algn="just"/>
            <a:r>
              <a:rPr lang="en-US" dirty="0"/>
              <a:t>R-</a:t>
            </a:r>
            <a:r>
              <a:rPr lang="en-US" dirty="0" err="1"/>
              <a:t>sq</a:t>
            </a:r>
            <a:r>
              <a:rPr lang="en-US" dirty="0"/>
              <a:t> = 0.926</a:t>
            </a:r>
          </a:p>
          <a:p>
            <a:pPr algn="just"/>
            <a:r>
              <a:rPr lang="en-US" dirty="0"/>
              <a:t>92.6%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1" y="1029359"/>
            <a:ext cx="8777541"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2050" name="Picture 2" descr="Image result for new york">
            <a:extLst>
              <a:ext uri="{FF2B5EF4-FFF2-40B4-BE49-F238E27FC236}">
                <a16:creationId xmlns:a16="http://schemas.microsoft.com/office/drawing/2014/main" id="{529A4BAE-2BF8-4123-94E1-7A6151FC0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0132" y="335627"/>
            <a:ext cx="20288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cell phone&#10;&#10;Description automatically generated">
            <a:extLst>
              <a:ext uri="{FF2B5EF4-FFF2-40B4-BE49-F238E27FC236}">
                <a16:creationId xmlns:a16="http://schemas.microsoft.com/office/drawing/2014/main" id="{49451776-0C2C-524E-A0BF-7E4E8A872156}"/>
              </a:ext>
            </a:extLst>
          </p:cNvPr>
          <p:cNvPicPr>
            <a:picLocks noChangeAspect="1"/>
          </p:cNvPicPr>
          <p:nvPr/>
        </p:nvPicPr>
        <p:blipFill>
          <a:blip r:embed="rId3"/>
          <a:stretch>
            <a:fillRect/>
          </a:stretch>
        </p:blipFill>
        <p:spPr>
          <a:xfrm>
            <a:off x="904980" y="2082141"/>
            <a:ext cx="5685005" cy="3790003"/>
          </a:xfrm>
          <a:prstGeom prst="rect">
            <a:avLst/>
          </a:prstGeom>
        </p:spPr>
      </p:pic>
    </p:spTree>
    <p:extLst>
      <p:ext uri="{BB962C8B-B14F-4D97-AF65-F5344CB8AC3E}">
        <p14:creationId xmlns:p14="http://schemas.microsoft.com/office/powerpoint/2010/main" val="442027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16865 </a:t>
            </a:r>
            <a:r>
              <a:rPr lang="en-US" dirty="0"/>
              <a:t>+ </a:t>
            </a:r>
            <a:r>
              <a:rPr lang="en-US" dirty="0">
                <a:solidFill>
                  <a:schemeClr val="accent6"/>
                </a:solidFill>
              </a:rPr>
              <a:t>104 </a:t>
            </a:r>
            <a:r>
              <a:rPr lang="en-US" dirty="0"/>
              <a:t>x Temp</a:t>
            </a:r>
          </a:p>
          <a:p>
            <a:pPr algn="just"/>
            <a:endParaRPr lang="en-US" dirty="0"/>
          </a:p>
          <a:p>
            <a:pPr algn="just"/>
            <a:r>
              <a:rPr lang="en-US" dirty="0"/>
              <a:t>R-value = 0.889</a:t>
            </a:r>
          </a:p>
          <a:p>
            <a:pPr algn="just"/>
            <a:r>
              <a:rPr lang="en-US" dirty="0"/>
              <a:t>R-</a:t>
            </a:r>
            <a:r>
              <a:rPr lang="en-US" dirty="0" err="1"/>
              <a:t>sq</a:t>
            </a:r>
            <a:r>
              <a:rPr lang="en-US" dirty="0"/>
              <a:t> = 0.79</a:t>
            </a:r>
          </a:p>
          <a:p>
            <a:pPr algn="just"/>
            <a:r>
              <a:rPr lang="en-US" dirty="0"/>
              <a:t>79.0%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2" y="1029359"/>
            <a:ext cx="8943408"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10242" name="Picture 2">
            <a:extLst>
              <a:ext uri="{FF2B5EF4-FFF2-40B4-BE49-F238E27FC236}">
                <a16:creationId xmlns:a16="http://schemas.microsoft.com/office/drawing/2014/main" id="{B1084C06-ED0E-4F92-93CB-4345D4E015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055" y="2509936"/>
            <a:ext cx="5276144" cy="376365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7" name="Picture 8" descr="Image result for chicago willis tower">
            <a:extLst>
              <a:ext uri="{FF2B5EF4-FFF2-40B4-BE49-F238E27FC236}">
                <a16:creationId xmlns:a16="http://schemas.microsoft.com/office/drawing/2014/main" id="{2F83D201-2684-43B9-8A4D-9FDC37F7F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752" y="335627"/>
            <a:ext cx="2028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80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11081 </a:t>
            </a:r>
            <a:r>
              <a:rPr lang="en-US" dirty="0"/>
              <a:t>+ </a:t>
            </a:r>
            <a:r>
              <a:rPr lang="en-US" dirty="0">
                <a:solidFill>
                  <a:schemeClr val="accent6"/>
                </a:solidFill>
              </a:rPr>
              <a:t>78 </a:t>
            </a:r>
            <a:r>
              <a:rPr lang="en-US" dirty="0"/>
              <a:t>x Temp</a:t>
            </a:r>
          </a:p>
          <a:p>
            <a:pPr algn="just"/>
            <a:endParaRPr lang="en-US" dirty="0"/>
          </a:p>
          <a:p>
            <a:pPr algn="just"/>
            <a:r>
              <a:rPr lang="en-US" dirty="0"/>
              <a:t>R-value = 0.867</a:t>
            </a:r>
          </a:p>
          <a:p>
            <a:pPr algn="just"/>
            <a:r>
              <a:rPr lang="en-US" dirty="0"/>
              <a:t>R-</a:t>
            </a:r>
            <a:r>
              <a:rPr lang="en-US" dirty="0" err="1"/>
              <a:t>sq</a:t>
            </a:r>
            <a:r>
              <a:rPr lang="en-US" dirty="0"/>
              <a:t> = 0.752</a:t>
            </a:r>
          </a:p>
          <a:p>
            <a:pPr algn="just"/>
            <a:r>
              <a:rPr lang="en-US" dirty="0"/>
              <a:t>75.2%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2" y="1029359"/>
            <a:ext cx="8733858"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8194" name="Picture 2">
            <a:extLst>
              <a:ext uri="{FF2B5EF4-FFF2-40B4-BE49-F238E27FC236}">
                <a16:creationId xmlns:a16="http://schemas.microsoft.com/office/drawing/2014/main" id="{7B251C76-E940-4233-82DA-F2C3B4E5B4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316" y="2500604"/>
            <a:ext cx="5262085" cy="378090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7" name="Picture 2" descr="Image result for philadelphia">
            <a:extLst>
              <a:ext uri="{FF2B5EF4-FFF2-40B4-BE49-F238E27FC236}">
                <a16:creationId xmlns:a16="http://schemas.microsoft.com/office/drawing/2014/main" id="{CBB641AE-BDBE-4D7B-96A4-8F69E113F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3621" y="335626"/>
            <a:ext cx="2031957" cy="1523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932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pic>
        <p:nvPicPr>
          <p:cNvPr id="3073" name="Picture 1">
            <a:extLst>
              <a:ext uri="{FF2B5EF4-FFF2-40B4-BE49-F238E27FC236}">
                <a16:creationId xmlns:a16="http://schemas.microsoft.com/office/drawing/2014/main" id="{432280D6-CDC9-4E5E-82CE-588AB287F2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932" y="2520198"/>
            <a:ext cx="5232936" cy="375996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14523 </a:t>
            </a:r>
            <a:r>
              <a:rPr lang="en-US" dirty="0"/>
              <a:t>+ </a:t>
            </a:r>
            <a:r>
              <a:rPr lang="en-US" dirty="0">
                <a:solidFill>
                  <a:schemeClr val="accent6"/>
                </a:solidFill>
              </a:rPr>
              <a:t>52 </a:t>
            </a:r>
            <a:r>
              <a:rPr lang="en-US" dirty="0"/>
              <a:t>x Temp</a:t>
            </a:r>
          </a:p>
          <a:p>
            <a:pPr algn="just"/>
            <a:endParaRPr lang="en-US" dirty="0"/>
          </a:p>
          <a:p>
            <a:pPr algn="just"/>
            <a:r>
              <a:rPr lang="en-US" dirty="0"/>
              <a:t>R-value = 0.594</a:t>
            </a:r>
          </a:p>
          <a:p>
            <a:pPr algn="just"/>
            <a:r>
              <a:rPr lang="en-US" dirty="0"/>
              <a:t>R-</a:t>
            </a:r>
            <a:r>
              <a:rPr lang="en-US" dirty="0" err="1"/>
              <a:t>sq</a:t>
            </a:r>
            <a:r>
              <a:rPr lang="en-US" dirty="0"/>
              <a:t> = 0.353</a:t>
            </a:r>
          </a:p>
          <a:p>
            <a:pPr algn="just"/>
            <a:r>
              <a:rPr lang="en-US" dirty="0"/>
              <a:t>35.3%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0" y="1029359"/>
            <a:ext cx="8733859"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8" name="Picture 4" descr="Image result for hollywood">
            <a:extLst>
              <a:ext uri="{FF2B5EF4-FFF2-40B4-BE49-F238E27FC236}">
                <a16:creationId xmlns:a16="http://schemas.microsoft.com/office/drawing/2014/main" id="{98EDF08E-4D7F-4C32-B6F7-CB49D6ADF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753" y="335627"/>
            <a:ext cx="2028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250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1" name="TextBox 10">
            <a:extLst>
              <a:ext uri="{FF2B5EF4-FFF2-40B4-BE49-F238E27FC236}">
                <a16:creationId xmlns:a16="http://schemas.microsoft.com/office/drawing/2014/main" id="{CCA1A499-409F-4A4F-96F0-C223D7F5BDEB}"/>
              </a:ext>
            </a:extLst>
          </p:cNvPr>
          <p:cNvSpPr txBox="1"/>
          <p:nvPr/>
        </p:nvSpPr>
        <p:spPr>
          <a:xfrm>
            <a:off x="6737328" y="3221860"/>
            <a:ext cx="5038250" cy="2031325"/>
          </a:xfrm>
          <a:prstGeom prst="rect">
            <a:avLst/>
          </a:prstGeom>
          <a:noFill/>
        </p:spPr>
        <p:txBody>
          <a:bodyPr wrap="square" rtlCol="0">
            <a:spAutoFit/>
          </a:bodyPr>
          <a:lstStyle/>
          <a:p>
            <a:pPr algn="just"/>
            <a:r>
              <a:rPr lang="en-US" u="sng" dirty="0"/>
              <a:t>Equation of best-fit line:</a:t>
            </a:r>
          </a:p>
          <a:p>
            <a:pPr algn="just"/>
            <a:r>
              <a:rPr lang="en-US" dirty="0"/>
              <a:t>Crimes/mon = </a:t>
            </a:r>
            <a:r>
              <a:rPr lang="en-US" dirty="0">
                <a:solidFill>
                  <a:srgbClr val="00B050"/>
                </a:solidFill>
              </a:rPr>
              <a:t>2490 </a:t>
            </a:r>
            <a:r>
              <a:rPr lang="en-US" dirty="0"/>
              <a:t>+ </a:t>
            </a:r>
            <a:r>
              <a:rPr lang="en-US" dirty="0">
                <a:solidFill>
                  <a:schemeClr val="accent6"/>
                </a:solidFill>
              </a:rPr>
              <a:t>7 </a:t>
            </a:r>
            <a:r>
              <a:rPr lang="en-US" dirty="0"/>
              <a:t>x Temp</a:t>
            </a:r>
          </a:p>
          <a:p>
            <a:pPr algn="just"/>
            <a:endParaRPr lang="en-US" dirty="0"/>
          </a:p>
          <a:p>
            <a:pPr algn="just"/>
            <a:r>
              <a:rPr lang="en-US" dirty="0"/>
              <a:t>R-value = 0.231</a:t>
            </a:r>
          </a:p>
          <a:p>
            <a:pPr algn="just"/>
            <a:r>
              <a:rPr lang="en-US" dirty="0"/>
              <a:t>R-</a:t>
            </a:r>
            <a:r>
              <a:rPr lang="en-US" dirty="0" err="1"/>
              <a:t>sq</a:t>
            </a:r>
            <a:r>
              <a:rPr lang="en-US" dirty="0"/>
              <a:t> = 0.053</a:t>
            </a:r>
          </a:p>
          <a:p>
            <a:pPr algn="just"/>
            <a:r>
              <a:rPr lang="en-US" dirty="0"/>
              <a:t>5.3% of the variation of Total Crimes per month can be explained by Temp</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1" y="1029359"/>
            <a:ext cx="9076759" cy="1218423"/>
          </a:xfrm>
        </p:spPr>
        <p:txBody>
          <a:bodyPr>
            <a:normAutofit/>
          </a:bodyPr>
          <a:lstStyle/>
          <a:p>
            <a:pPr marL="0" indent="0">
              <a:buNone/>
            </a:pPr>
            <a:r>
              <a:rPr lang="en-US" dirty="0"/>
              <a:t>determine if there was an impact on crime rates across various cities based on varying temperatures</a:t>
            </a:r>
          </a:p>
          <a:p>
            <a:pPr marL="0" indent="0">
              <a:buNone/>
            </a:pPr>
            <a:endParaRPr lang="en-US" dirty="0"/>
          </a:p>
        </p:txBody>
      </p:sp>
      <p:pic>
        <p:nvPicPr>
          <p:cNvPr id="9218" name="Picture 2">
            <a:extLst>
              <a:ext uri="{FF2B5EF4-FFF2-40B4-BE49-F238E27FC236}">
                <a16:creationId xmlns:a16="http://schemas.microsoft.com/office/drawing/2014/main" id="{6B66E2CD-1234-449E-96D3-F6E805C35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11" y="2509321"/>
            <a:ext cx="5234474" cy="374287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7" name="Picture 2" descr="Image result for vancouver">
            <a:extLst>
              <a:ext uri="{FF2B5EF4-FFF2-40B4-BE49-F238E27FC236}">
                <a16:creationId xmlns:a16="http://schemas.microsoft.com/office/drawing/2014/main" id="{CDF2E618-6219-42A6-9344-F287A07EB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6751" y="335627"/>
            <a:ext cx="2022333"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172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D9CAD80-0D36-4EF9-81A5-160A110C6BD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2" name="Content Placeholder 2">
            <a:extLst>
              <a:ext uri="{FF2B5EF4-FFF2-40B4-BE49-F238E27FC236}">
                <a16:creationId xmlns:a16="http://schemas.microsoft.com/office/drawing/2014/main" id="{D8B93179-EBDD-4365-A472-E87E7E753253}"/>
              </a:ext>
            </a:extLst>
          </p:cNvPr>
          <p:cNvSpPr>
            <a:spLocks noGrp="1"/>
          </p:cNvSpPr>
          <p:nvPr>
            <p:ph idx="1"/>
          </p:nvPr>
        </p:nvSpPr>
        <p:spPr>
          <a:xfrm>
            <a:off x="962592" y="1029359"/>
            <a:ext cx="8943408" cy="1218423"/>
          </a:xfrm>
        </p:spPr>
        <p:txBody>
          <a:bodyPr>
            <a:normAutofit/>
          </a:bodyPr>
          <a:lstStyle/>
          <a:p>
            <a:pPr marL="0" indent="0">
              <a:buNone/>
            </a:pPr>
            <a:r>
              <a:rPr lang="en-US" dirty="0"/>
              <a:t>Detailed dive into individual market: CHICAGO</a:t>
            </a:r>
          </a:p>
          <a:p>
            <a:pPr marL="0" indent="0">
              <a:buNone/>
            </a:pPr>
            <a:endParaRPr lang="en-US" dirty="0"/>
          </a:p>
        </p:txBody>
      </p:sp>
      <p:pic>
        <p:nvPicPr>
          <p:cNvPr id="7" name="Picture 8" descr="Image result for chicago willis tower">
            <a:extLst>
              <a:ext uri="{FF2B5EF4-FFF2-40B4-BE49-F238E27FC236}">
                <a16:creationId xmlns:a16="http://schemas.microsoft.com/office/drawing/2014/main" id="{2F83D201-2684-43B9-8A4D-9FDC37F7F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6752" y="335627"/>
            <a:ext cx="202882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892345F-9710-4729-B179-B51F9746ED73}"/>
              </a:ext>
            </a:extLst>
          </p:cNvPr>
          <p:cNvPicPr>
            <a:picLocks noChangeAspect="1"/>
          </p:cNvPicPr>
          <p:nvPr/>
        </p:nvPicPr>
        <p:blipFill>
          <a:blip r:embed="rId3"/>
          <a:stretch>
            <a:fillRect/>
          </a:stretch>
        </p:blipFill>
        <p:spPr>
          <a:xfrm>
            <a:off x="962592" y="1723092"/>
            <a:ext cx="6220530" cy="4105550"/>
          </a:xfrm>
          <a:prstGeom prst="rect">
            <a:avLst/>
          </a:prstGeom>
        </p:spPr>
      </p:pic>
      <p:sp>
        <p:nvSpPr>
          <p:cNvPr id="9" name="TextBox 8">
            <a:extLst>
              <a:ext uri="{FF2B5EF4-FFF2-40B4-BE49-F238E27FC236}">
                <a16:creationId xmlns:a16="http://schemas.microsoft.com/office/drawing/2014/main" id="{6F813184-0634-4360-9F5E-A37E8FBA8D31}"/>
              </a:ext>
            </a:extLst>
          </p:cNvPr>
          <p:cNvSpPr txBox="1"/>
          <p:nvPr/>
        </p:nvSpPr>
        <p:spPr>
          <a:xfrm>
            <a:off x="7400924" y="2012803"/>
            <a:ext cx="4374653" cy="2031325"/>
          </a:xfrm>
          <a:prstGeom prst="rect">
            <a:avLst/>
          </a:prstGeom>
          <a:noFill/>
        </p:spPr>
        <p:txBody>
          <a:bodyPr wrap="square" rtlCol="0">
            <a:spAutoFit/>
          </a:bodyPr>
          <a:lstStyle/>
          <a:p>
            <a:pPr algn="just"/>
            <a:r>
              <a:rPr lang="en-US" dirty="0"/>
              <a:t>Chicago crime data is analyzed on a daily basis. Clearly as the average temperature increases per day the crime rate seems to go up!</a:t>
            </a:r>
          </a:p>
          <a:p>
            <a:pPr algn="just"/>
            <a:endParaRPr lang="en-US" dirty="0"/>
          </a:p>
          <a:p>
            <a:pPr algn="just"/>
            <a:r>
              <a:rPr lang="en-US" dirty="0"/>
              <a:t>Similar analysis is being repeated for all the other 4 markets</a:t>
            </a:r>
          </a:p>
        </p:txBody>
      </p:sp>
    </p:spTree>
    <p:extLst>
      <p:ext uri="{BB962C8B-B14F-4D97-AF65-F5344CB8AC3E}">
        <p14:creationId xmlns:p14="http://schemas.microsoft.com/office/powerpoint/2010/main" val="3628373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D726E-F50F-4A8C-A916-A5BE18D5EA40}"/>
              </a:ext>
            </a:extLst>
          </p:cNvPr>
          <p:cNvSpPr>
            <a:spLocks noGrp="1"/>
          </p:cNvSpPr>
          <p:nvPr>
            <p:ph idx="1"/>
          </p:nvPr>
        </p:nvSpPr>
        <p:spPr>
          <a:xfrm>
            <a:off x="1141413" y="1590261"/>
            <a:ext cx="9905998" cy="4200939"/>
          </a:xfrm>
        </p:spPr>
        <p:txBody>
          <a:bodyPr>
            <a:normAutofit/>
          </a:bodyPr>
          <a:lstStyle/>
          <a:p>
            <a:pPr lvl="1"/>
            <a:r>
              <a:rPr lang="en-US" sz="2600" dirty="0"/>
              <a:t>There is a significant difference between temperature of two cities as we expected</a:t>
            </a:r>
          </a:p>
          <a:p>
            <a:pPr lvl="1"/>
            <a:r>
              <a:rPr lang="en-US" sz="2600" dirty="0"/>
              <a:t>There seems to be a relationship between the temperature and crime rate for most cities</a:t>
            </a:r>
          </a:p>
          <a:p>
            <a:pPr lvl="1"/>
            <a:r>
              <a:rPr lang="en-US" sz="2600" dirty="0">
                <a:solidFill>
                  <a:srgbClr val="00B050"/>
                </a:solidFill>
              </a:rPr>
              <a:t>As temperature increases, the crime rate increases</a:t>
            </a:r>
          </a:p>
          <a:p>
            <a:pPr lvl="1"/>
            <a:endParaRPr lang="en-US" sz="2600" dirty="0">
              <a:solidFill>
                <a:srgbClr val="00B050"/>
              </a:solidFill>
            </a:endParaRPr>
          </a:p>
          <a:p>
            <a:pPr lvl="1"/>
            <a:r>
              <a:rPr lang="en-US" sz="2600" dirty="0">
                <a:solidFill>
                  <a:srgbClr val="00B050"/>
                </a:solidFill>
              </a:rPr>
              <a:t>Our model predicts that in New York City, there will be no crime at  -153.5F</a:t>
            </a:r>
          </a:p>
        </p:txBody>
      </p:sp>
      <p:sp>
        <p:nvSpPr>
          <p:cNvPr id="5" name="Title 1">
            <a:extLst>
              <a:ext uri="{FF2B5EF4-FFF2-40B4-BE49-F238E27FC236}">
                <a16:creationId xmlns:a16="http://schemas.microsoft.com/office/drawing/2014/main" id="{F6933D75-EB66-426E-9BDC-D72068AC8BE7}"/>
              </a:ext>
            </a:extLst>
          </p:cNvPr>
          <p:cNvSpPr>
            <a:spLocks noGrp="1"/>
          </p:cNvSpPr>
          <p:nvPr>
            <p:ph type="title"/>
          </p:nvPr>
        </p:nvSpPr>
        <p:spPr>
          <a:xfrm>
            <a:off x="1141413" y="581297"/>
            <a:ext cx="9905998" cy="846908"/>
          </a:xfrm>
        </p:spPr>
        <p:txBody>
          <a:bodyPr>
            <a:normAutofit/>
          </a:bodyPr>
          <a:lstStyle/>
          <a:p>
            <a:r>
              <a:rPr lang="en-US" dirty="0"/>
              <a:t>Conclusions</a:t>
            </a:r>
          </a:p>
        </p:txBody>
      </p:sp>
    </p:spTree>
    <p:extLst>
      <p:ext uri="{BB962C8B-B14F-4D97-AF65-F5344CB8AC3E}">
        <p14:creationId xmlns:p14="http://schemas.microsoft.com/office/powerpoint/2010/main" val="737070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699ABD-1FAB-4D66-9DD2-B5A7005EE3FC}"/>
              </a:ext>
            </a:extLst>
          </p:cNvPr>
          <p:cNvSpPr>
            <a:spLocks noGrp="1"/>
          </p:cNvSpPr>
          <p:nvPr>
            <p:ph idx="1"/>
          </p:nvPr>
        </p:nvSpPr>
        <p:spPr>
          <a:xfrm>
            <a:off x="1141413" y="1530627"/>
            <a:ext cx="9905998" cy="4746076"/>
          </a:xfrm>
        </p:spPr>
        <p:txBody>
          <a:bodyPr>
            <a:normAutofit/>
          </a:bodyPr>
          <a:lstStyle/>
          <a:p>
            <a:r>
              <a:rPr lang="en-US" sz="2800" dirty="0"/>
              <a:t>difficulties :</a:t>
            </a:r>
          </a:p>
          <a:p>
            <a:pPr lvl="1"/>
            <a:r>
              <a:rPr lang="en-US" sz="2000" dirty="0"/>
              <a:t>Lack of datasets</a:t>
            </a:r>
          </a:p>
          <a:p>
            <a:pPr lvl="1"/>
            <a:r>
              <a:rPr lang="en-US" sz="2000" dirty="0"/>
              <a:t>API access limited</a:t>
            </a:r>
          </a:p>
          <a:p>
            <a:pPr lvl="1"/>
            <a:r>
              <a:rPr lang="en-US" sz="2000" dirty="0"/>
              <a:t>Complete Pivot to original problem statement</a:t>
            </a:r>
          </a:p>
          <a:p>
            <a:pPr lvl="1"/>
            <a:r>
              <a:rPr lang="en-US" sz="2000" dirty="0"/>
              <a:t>Different sources of crime data</a:t>
            </a:r>
          </a:p>
          <a:p>
            <a:pPr lvl="1"/>
            <a:endParaRPr lang="en-US" sz="2000" dirty="0"/>
          </a:p>
          <a:p>
            <a:r>
              <a:rPr lang="en-US" sz="2800" dirty="0"/>
              <a:t>What’s next:</a:t>
            </a:r>
          </a:p>
          <a:p>
            <a:pPr lvl="1"/>
            <a:r>
              <a:rPr lang="en-US" sz="2000" dirty="0"/>
              <a:t>Detailed dive into remaining 4 individual markets</a:t>
            </a:r>
          </a:p>
          <a:p>
            <a:pPr lvl="1"/>
            <a:r>
              <a:rPr lang="en-US" sz="2000" dirty="0"/>
              <a:t>Find relationship between different crime types and temperature</a:t>
            </a:r>
          </a:p>
          <a:p>
            <a:pPr lvl="2"/>
            <a:r>
              <a:rPr lang="en-US" sz="2000" dirty="0"/>
              <a:t>Murders, GTA, Robbery, </a:t>
            </a:r>
            <a:r>
              <a:rPr lang="en-US" sz="2000" dirty="0" err="1"/>
              <a:t>etc</a:t>
            </a:r>
            <a:endParaRPr lang="en-US" sz="2000" dirty="0"/>
          </a:p>
          <a:p>
            <a:pPr lvl="2"/>
            <a:endParaRPr lang="en-US" sz="2000" dirty="0"/>
          </a:p>
        </p:txBody>
      </p:sp>
      <p:sp>
        <p:nvSpPr>
          <p:cNvPr id="4" name="Title 1">
            <a:extLst>
              <a:ext uri="{FF2B5EF4-FFF2-40B4-BE49-F238E27FC236}">
                <a16:creationId xmlns:a16="http://schemas.microsoft.com/office/drawing/2014/main" id="{D84C5821-E796-422D-AB18-59E7CE9311E9}"/>
              </a:ext>
            </a:extLst>
          </p:cNvPr>
          <p:cNvSpPr>
            <a:spLocks noGrp="1"/>
          </p:cNvSpPr>
          <p:nvPr>
            <p:ph type="title"/>
          </p:nvPr>
        </p:nvSpPr>
        <p:spPr>
          <a:xfrm>
            <a:off x="1141413" y="581297"/>
            <a:ext cx="9905998" cy="846908"/>
          </a:xfrm>
        </p:spPr>
        <p:txBody>
          <a:bodyPr>
            <a:normAutofit/>
          </a:bodyPr>
          <a:lstStyle/>
          <a:p>
            <a:r>
              <a:rPr lang="en-US" dirty="0"/>
              <a:t>Post Mortem</a:t>
            </a:r>
          </a:p>
        </p:txBody>
      </p:sp>
    </p:spTree>
    <p:extLst>
      <p:ext uri="{BB962C8B-B14F-4D97-AF65-F5344CB8AC3E}">
        <p14:creationId xmlns:p14="http://schemas.microsoft.com/office/powerpoint/2010/main" val="2867863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D2F926-B60F-5746-AF8B-153A7AC3ED1A}"/>
              </a:ext>
            </a:extLst>
          </p:cNvPr>
          <p:cNvPicPr>
            <a:picLocks noChangeAspect="1"/>
          </p:cNvPicPr>
          <p:nvPr/>
        </p:nvPicPr>
        <p:blipFill>
          <a:blip r:embed="rId3"/>
          <a:stretch>
            <a:fillRect/>
          </a:stretch>
        </p:blipFill>
        <p:spPr>
          <a:xfrm>
            <a:off x="2683823" y="1396356"/>
            <a:ext cx="6824353" cy="4065288"/>
          </a:xfrm>
          <a:prstGeom prst="rect">
            <a:avLst/>
          </a:prstGeom>
        </p:spPr>
      </p:pic>
    </p:spTree>
    <p:extLst>
      <p:ext uri="{BB962C8B-B14F-4D97-AF65-F5344CB8AC3E}">
        <p14:creationId xmlns:p14="http://schemas.microsoft.com/office/powerpoint/2010/main" val="425125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07BA-245F-4B43-800F-F16CD20E2122}"/>
              </a:ext>
            </a:extLst>
          </p:cNvPr>
          <p:cNvSpPr>
            <a:spLocks noGrp="1"/>
          </p:cNvSpPr>
          <p:nvPr>
            <p:ph type="title"/>
          </p:nvPr>
        </p:nvSpPr>
        <p:spPr>
          <a:xfrm>
            <a:off x="643190" y="147696"/>
            <a:ext cx="6573685" cy="1905000"/>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F5377191-4C8E-4395-8733-379E05B93917}"/>
              </a:ext>
            </a:extLst>
          </p:cNvPr>
          <p:cNvSpPr>
            <a:spLocks noGrp="1"/>
          </p:cNvSpPr>
          <p:nvPr>
            <p:ph idx="1"/>
          </p:nvPr>
        </p:nvSpPr>
        <p:spPr>
          <a:xfrm>
            <a:off x="643191" y="2205095"/>
            <a:ext cx="6573684" cy="3216276"/>
          </a:xfrm>
        </p:spPr>
        <p:txBody>
          <a:bodyPr anchor="t">
            <a:normAutofit fontScale="85000" lnSpcReduction="20000"/>
          </a:bodyPr>
          <a:lstStyle/>
          <a:p>
            <a:pPr>
              <a:lnSpc>
                <a:spcPct val="90000"/>
              </a:lnSpc>
            </a:pPr>
            <a:r>
              <a:rPr lang="en-US" u="sng" dirty="0">
                <a:hlinkClick r:id="rId3"/>
              </a:rPr>
              <a:t>Temperature</a:t>
            </a:r>
            <a:endParaRPr lang="en-US" u="sng" dirty="0"/>
          </a:p>
          <a:p>
            <a:pPr lvl="1">
              <a:lnSpc>
                <a:spcPct val="90000"/>
              </a:lnSpc>
            </a:pPr>
            <a:r>
              <a:rPr lang="en-US" sz="2000" dirty="0"/>
              <a:t>Measured hourly temperature data for various cities from Weather API and </a:t>
            </a:r>
            <a:r>
              <a:rPr lang="en-US" sz="2000" dirty="0" err="1"/>
              <a:t>OpenWeatherMap</a:t>
            </a:r>
            <a:r>
              <a:rPr lang="en-US" sz="2000" dirty="0"/>
              <a:t> from Kaggle </a:t>
            </a:r>
            <a:r>
              <a:rPr lang="en-US" sz="1400" dirty="0"/>
              <a:t>[REF1]</a:t>
            </a:r>
          </a:p>
          <a:p>
            <a:pPr>
              <a:lnSpc>
                <a:spcPct val="90000"/>
              </a:lnSpc>
            </a:pPr>
            <a:endParaRPr lang="en-US" dirty="0"/>
          </a:p>
          <a:p>
            <a:pPr>
              <a:lnSpc>
                <a:spcPct val="90000"/>
              </a:lnSpc>
            </a:pPr>
            <a:r>
              <a:rPr lang="en-US" u="sng" dirty="0"/>
              <a:t>Crime Rates</a:t>
            </a:r>
          </a:p>
          <a:p>
            <a:pPr lvl="1">
              <a:lnSpc>
                <a:spcPct val="90000"/>
              </a:lnSpc>
            </a:pPr>
            <a:r>
              <a:rPr lang="en-US" sz="2000" dirty="0"/>
              <a:t>Needed data of crime rates across multiple cities to be able to compare to the temperature, falling in the same year for the temperature data </a:t>
            </a:r>
            <a:r>
              <a:rPr lang="en-US" sz="1400" dirty="0"/>
              <a:t>[ref2-6]</a:t>
            </a:r>
          </a:p>
          <a:p>
            <a:pPr lvl="1">
              <a:lnSpc>
                <a:spcPct val="90000"/>
              </a:lnSpc>
            </a:pPr>
            <a:r>
              <a:rPr lang="en-US" sz="2000" dirty="0"/>
              <a:t>Data collected from various Kaggle sources in different formats had to be cleaned up</a:t>
            </a:r>
          </a:p>
          <a:p>
            <a:pPr lvl="1">
              <a:lnSpc>
                <a:spcPct val="90000"/>
              </a:lnSpc>
            </a:pPr>
            <a:r>
              <a:rPr lang="en-US" sz="2000" dirty="0">
                <a:effectLst/>
                <a:hlinkClick r:id="rId4"/>
              </a:rPr>
              <a:t>Chicago</a:t>
            </a:r>
            <a:r>
              <a:rPr lang="en-US" sz="2000" dirty="0">
                <a:effectLst/>
              </a:rPr>
              <a:t>, </a:t>
            </a:r>
            <a:r>
              <a:rPr lang="en-US" sz="2000" dirty="0">
                <a:effectLst/>
                <a:hlinkClick r:id="rId5"/>
              </a:rPr>
              <a:t>Philadelphia</a:t>
            </a:r>
            <a:r>
              <a:rPr lang="en-US" sz="2000" dirty="0">
                <a:effectLst/>
              </a:rPr>
              <a:t>, </a:t>
            </a:r>
            <a:r>
              <a:rPr lang="en-US" sz="2000" dirty="0">
                <a:effectLst/>
                <a:hlinkClick r:id="rId6"/>
              </a:rPr>
              <a:t>Los Angeles</a:t>
            </a:r>
            <a:r>
              <a:rPr lang="en-US" sz="2000" dirty="0">
                <a:effectLst/>
              </a:rPr>
              <a:t>, </a:t>
            </a:r>
            <a:r>
              <a:rPr lang="en-US" sz="2000" dirty="0">
                <a:effectLst/>
                <a:hlinkClick r:id="rId7"/>
              </a:rPr>
              <a:t>Vancouver</a:t>
            </a:r>
            <a:r>
              <a:rPr lang="en-US" sz="2000" dirty="0">
                <a:effectLst/>
              </a:rPr>
              <a:t>, </a:t>
            </a:r>
            <a:r>
              <a:rPr lang="en-US" sz="2000" dirty="0">
                <a:effectLst/>
                <a:hlinkClick r:id="rId8"/>
              </a:rPr>
              <a:t>NYC</a:t>
            </a:r>
            <a:endParaRPr lang="en-US" sz="2000" dirty="0">
              <a:effectLst/>
            </a:endParaRPr>
          </a:p>
          <a:p>
            <a:pPr marL="457200" lvl="1" indent="0">
              <a:lnSpc>
                <a:spcPct val="90000"/>
              </a:lnSpc>
              <a:buNone/>
            </a:pPr>
            <a:endParaRPr lang="en-US" sz="1700" dirty="0"/>
          </a:p>
        </p:txBody>
      </p:sp>
      <p:pic>
        <p:nvPicPr>
          <p:cNvPr id="1026" name="Picture 2" descr="Image result for seasons">
            <a:extLst>
              <a:ext uri="{FF2B5EF4-FFF2-40B4-BE49-F238E27FC236}">
                <a16:creationId xmlns:a16="http://schemas.microsoft.com/office/drawing/2014/main" id="{54091168-E4BB-46F4-963B-C8F52BA247D6}"/>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7570839" y="1113539"/>
            <a:ext cx="3976788" cy="4310881"/>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1278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map&#10;&#10;Description automatically generated">
            <a:extLst>
              <a:ext uri="{FF2B5EF4-FFF2-40B4-BE49-F238E27FC236}">
                <a16:creationId xmlns:a16="http://schemas.microsoft.com/office/drawing/2014/main" id="{CC67BFDA-B2AE-8E44-AC04-E1B24086F318}"/>
              </a:ext>
            </a:extLst>
          </p:cNvPr>
          <p:cNvPicPr>
            <a:picLocks noChangeAspect="1"/>
          </p:cNvPicPr>
          <p:nvPr/>
        </p:nvPicPr>
        <p:blipFill>
          <a:blip r:embed="rId2"/>
          <a:stretch>
            <a:fillRect/>
          </a:stretch>
        </p:blipFill>
        <p:spPr>
          <a:xfrm>
            <a:off x="5014084" y="1886603"/>
            <a:ext cx="6658871" cy="3916120"/>
          </a:xfrm>
          <a:prstGeom prst="rect">
            <a:avLst/>
          </a:prstGeom>
        </p:spPr>
      </p:pic>
      <p:sp>
        <p:nvSpPr>
          <p:cNvPr id="3" name="Content Placeholder 2">
            <a:extLst>
              <a:ext uri="{FF2B5EF4-FFF2-40B4-BE49-F238E27FC236}">
                <a16:creationId xmlns:a16="http://schemas.microsoft.com/office/drawing/2014/main" id="{8FCD9799-6B48-B84F-9B43-D6EA3A03082D}"/>
              </a:ext>
            </a:extLst>
          </p:cNvPr>
          <p:cNvSpPr>
            <a:spLocks noGrp="1"/>
          </p:cNvSpPr>
          <p:nvPr>
            <p:ph idx="1"/>
          </p:nvPr>
        </p:nvSpPr>
        <p:spPr>
          <a:xfrm>
            <a:off x="1336767" y="2092233"/>
            <a:ext cx="9905998" cy="3124201"/>
          </a:xfrm>
        </p:spPr>
        <p:txBody>
          <a:bodyPr/>
          <a:lstStyle/>
          <a:p>
            <a:pPr marL="457200" indent="-457200">
              <a:buFont typeface="+mj-lt"/>
              <a:buAutoNum type="arabicPeriod"/>
            </a:pPr>
            <a:r>
              <a:rPr lang="en-US" dirty="0"/>
              <a:t>Chicago</a:t>
            </a:r>
          </a:p>
          <a:p>
            <a:pPr marL="457200" indent="-457200">
              <a:buFont typeface="+mj-lt"/>
              <a:buAutoNum type="arabicPeriod"/>
            </a:pPr>
            <a:r>
              <a:rPr lang="en-US" dirty="0"/>
              <a:t>Philadelphia</a:t>
            </a:r>
          </a:p>
          <a:p>
            <a:pPr marL="457200" indent="-457200">
              <a:buFont typeface="+mj-lt"/>
              <a:buAutoNum type="arabicPeriod"/>
            </a:pPr>
            <a:r>
              <a:rPr lang="en-US" dirty="0"/>
              <a:t>Los Angeles</a:t>
            </a:r>
          </a:p>
          <a:p>
            <a:pPr marL="457200" indent="-457200">
              <a:buFont typeface="+mj-lt"/>
              <a:buAutoNum type="arabicPeriod"/>
            </a:pPr>
            <a:r>
              <a:rPr lang="en-US" dirty="0"/>
              <a:t>Vancouver</a:t>
            </a:r>
          </a:p>
          <a:p>
            <a:pPr marL="457200" indent="-457200">
              <a:buFont typeface="+mj-lt"/>
              <a:buAutoNum type="arabicPeriod"/>
            </a:pPr>
            <a:r>
              <a:rPr lang="en-US" dirty="0"/>
              <a:t>New York</a:t>
            </a:r>
          </a:p>
        </p:txBody>
      </p:sp>
      <p:sp>
        <p:nvSpPr>
          <p:cNvPr id="12" name="Title 1">
            <a:extLst>
              <a:ext uri="{FF2B5EF4-FFF2-40B4-BE49-F238E27FC236}">
                <a16:creationId xmlns:a16="http://schemas.microsoft.com/office/drawing/2014/main" id="{B44B42DA-D339-4D04-895B-92F3C6B6AFE4}"/>
              </a:ext>
            </a:extLst>
          </p:cNvPr>
          <p:cNvSpPr>
            <a:spLocks noGrp="1"/>
          </p:cNvSpPr>
          <p:nvPr>
            <p:ph type="title"/>
          </p:nvPr>
        </p:nvSpPr>
        <p:spPr>
          <a:xfrm>
            <a:off x="1141413" y="581297"/>
            <a:ext cx="9905998" cy="846908"/>
          </a:xfrm>
        </p:spPr>
        <p:txBody>
          <a:bodyPr>
            <a:normAutofit/>
          </a:bodyPr>
          <a:lstStyle/>
          <a:p>
            <a:r>
              <a:rPr lang="en-US" dirty="0"/>
              <a:t>Cities Selected</a:t>
            </a:r>
          </a:p>
        </p:txBody>
      </p:sp>
      <p:sp>
        <p:nvSpPr>
          <p:cNvPr id="2" name="TextBox 1">
            <a:extLst>
              <a:ext uri="{FF2B5EF4-FFF2-40B4-BE49-F238E27FC236}">
                <a16:creationId xmlns:a16="http://schemas.microsoft.com/office/drawing/2014/main" id="{B3D39E51-9E52-48A8-9255-F0E0EB1D1569}"/>
              </a:ext>
            </a:extLst>
          </p:cNvPr>
          <p:cNvSpPr txBox="1"/>
          <p:nvPr/>
        </p:nvSpPr>
        <p:spPr>
          <a:xfrm>
            <a:off x="6016752" y="2688336"/>
            <a:ext cx="739305" cy="215444"/>
          </a:xfrm>
          <a:prstGeom prst="rect">
            <a:avLst/>
          </a:prstGeom>
          <a:noFill/>
        </p:spPr>
        <p:txBody>
          <a:bodyPr wrap="none" rtlCol="0">
            <a:spAutoFit/>
          </a:bodyPr>
          <a:lstStyle/>
          <a:p>
            <a:r>
              <a:rPr lang="en-US" sz="800" b="1" i="1" dirty="0">
                <a:solidFill>
                  <a:srgbClr val="002060"/>
                </a:solidFill>
                <a:latin typeface="Aharoni" panose="02010803020104030203" pitchFamily="2" charset="-79"/>
                <a:cs typeface="Aharoni" panose="02010803020104030203" pitchFamily="2" charset="-79"/>
              </a:rPr>
              <a:t>Vancouver</a:t>
            </a:r>
          </a:p>
        </p:txBody>
      </p:sp>
      <p:sp>
        <p:nvSpPr>
          <p:cNvPr id="6" name="TextBox 5">
            <a:extLst>
              <a:ext uri="{FF2B5EF4-FFF2-40B4-BE49-F238E27FC236}">
                <a16:creationId xmlns:a16="http://schemas.microsoft.com/office/drawing/2014/main" id="{3981DE77-E7DC-4B2E-8F8D-26B5A923B5FB}"/>
              </a:ext>
            </a:extLst>
          </p:cNvPr>
          <p:cNvSpPr txBox="1"/>
          <p:nvPr/>
        </p:nvSpPr>
        <p:spPr>
          <a:xfrm>
            <a:off x="8828728" y="3528434"/>
            <a:ext cx="569387" cy="215444"/>
          </a:xfrm>
          <a:prstGeom prst="rect">
            <a:avLst/>
          </a:prstGeom>
          <a:noFill/>
        </p:spPr>
        <p:txBody>
          <a:bodyPr wrap="none" rtlCol="0">
            <a:spAutoFit/>
          </a:bodyPr>
          <a:lstStyle/>
          <a:p>
            <a:r>
              <a:rPr lang="en-US" sz="800" b="1" i="1" dirty="0">
                <a:solidFill>
                  <a:srgbClr val="002060"/>
                </a:solidFill>
                <a:latin typeface="Aharoni" panose="02010803020104030203" pitchFamily="2" charset="-79"/>
                <a:cs typeface="Aharoni" panose="02010803020104030203" pitchFamily="2" charset="-79"/>
              </a:rPr>
              <a:t>Chicago</a:t>
            </a:r>
          </a:p>
        </p:txBody>
      </p:sp>
      <p:sp>
        <p:nvSpPr>
          <p:cNvPr id="7" name="TextBox 6">
            <a:extLst>
              <a:ext uri="{FF2B5EF4-FFF2-40B4-BE49-F238E27FC236}">
                <a16:creationId xmlns:a16="http://schemas.microsoft.com/office/drawing/2014/main" id="{255632EA-480B-4E8A-BB37-8E879E41C54A}"/>
              </a:ext>
            </a:extLst>
          </p:cNvPr>
          <p:cNvSpPr txBox="1"/>
          <p:nvPr/>
        </p:nvSpPr>
        <p:spPr>
          <a:xfrm>
            <a:off x="5714340" y="4679550"/>
            <a:ext cx="760144" cy="215444"/>
          </a:xfrm>
          <a:prstGeom prst="rect">
            <a:avLst/>
          </a:prstGeom>
          <a:noFill/>
        </p:spPr>
        <p:txBody>
          <a:bodyPr wrap="none" rtlCol="0">
            <a:spAutoFit/>
          </a:bodyPr>
          <a:lstStyle/>
          <a:p>
            <a:r>
              <a:rPr lang="en-US" sz="800" b="1" i="1" dirty="0">
                <a:solidFill>
                  <a:srgbClr val="002060"/>
                </a:solidFill>
                <a:latin typeface="Aharoni" panose="02010803020104030203" pitchFamily="2" charset="-79"/>
                <a:cs typeface="Aharoni" panose="02010803020104030203" pitchFamily="2" charset="-79"/>
              </a:rPr>
              <a:t>Los Angeles</a:t>
            </a:r>
          </a:p>
        </p:txBody>
      </p:sp>
      <p:sp>
        <p:nvSpPr>
          <p:cNvPr id="8" name="TextBox 7">
            <a:extLst>
              <a:ext uri="{FF2B5EF4-FFF2-40B4-BE49-F238E27FC236}">
                <a16:creationId xmlns:a16="http://schemas.microsoft.com/office/drawing/2014/main" id="{6806086B-142E-4A54-91C6-7A46FC7F44E1}"/>
              </a:ext>
            </a:extLst>
          </p:cNvPr>
          <p:cNvSpPr txBox="1"/>
          <p:nvPr/>
        </p:nvSpPr>
        <p:spPr>
          <a:xfrm>
            <a:off x="10773057" y="3761591"/>
            <a:ext cx="684803" cy="215444"/>
          </a:xfrm>
          <a:prstGeom prst="rect">
            <a:avLst/>
          </a:prstGeom>
          <a:noFill/>
        </p:spPr>
        <p:txBody>
          <a:bodyPr wrap="none" rtlCol="0">
            <a:spAutoFit/>
          </a:bodyPr>
          <a:lstStyle/>
          <a:p>
            <a:r>
              <a:rPr lang="en-US" sz="800" b="1" i="1" dirty="0">
                <a:solidFill>
                  <a:srgbClr val="002060"/>
                </a:solidFill>
                <a:latin typeface="Aharoni" panose="02010803020104030203" pitchFamily="2" charset="-79"/>
                <a:cs typeface="Aharoni" panose="02010803020104030203" pitchFamily="2" charset="-79"/>
              </a:rPr>
              <a:t>New York</a:t>
            </a:r>
          </a:p>
        </p:txBody>
      </p:sp>
      <p:sp>
        <p:nvSpPr>
          <p:cNvPr id="9" name="TextBox 8">
            <a:extLst>
              <a:ext uri="{FF2B5EF4-FFF2-40B4-BE49-F238E27FC236}">
                <a16:creationId xmlns:a16="http://schemas.microsoft.com/office/drawing/2014/main" id="{B9001BEA-246E-4DF7-A1A4-77F9A9D3404E}"/>
              </a:ext>
            </a:extLst>
          </p:cNvPr>
          <p:cNvSpPr txBox="1"/>
          <p:nvPr/>
        </p:nvSpPr>
        <p:spPr>
          <a:xfrm>
            <a:off x="10551054" y="4079850"/>
            <a:ext cx="792205" cy="215444"/>
          </a:xfrm>
          <a:prstGeom prst="rect">
            <a:avLst/>
          </a:prstGeom>
          <a:noFill/>
        </p:spPr>
        <p:txBody>
          <a:bodyPr wrap="none" rtlCol="0">
            <a:spAutoFit/>
          </a:bodyPr>
          <a:lstStyle/>
          <a:p>
            <a:r>
              <a:rPr lang="en-US" sz="800" b="1" i="1" dirty="0">
                <a:solidFill>
                  <a:srgbClr val="002060"/>
                </a:solidFill>
                <a:latin typeface="Aharoni" panose="02010803020104030203" pitchFamily="2" charset="-79"/>
                <a:cs typeface="Aharoni" panose="02010803020104030203" pitchFamily="2" charset="-79"/>
              </a:rPr>
              <a:t>Philadelphia</a:t>
            </a:r>
          </a:p>
        </p:txBody>
      </p:sp>
    </p:spTree>
    <p:extLst>
      <p:ext uri="{BB962C8B-B14F-4D97-AF65-F5344CB8AC3E}">
        <p14:creationId xmlns:p14="http://schemas.microsoft.com/office/powerpoint/2010/main" val="6920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DA642-C29C-4CCF-8C3C-2C6C9C0CDDA6}"/>
              </a:ext>
            </a:extLst>
          </p:cNvPr>
          <p:cNvSpPr>
            <a:spLocks noGrp="1"/>
          </p:cNvSpPr>
          <p:nvPr>
            <p:ph idx="1"/>
          </p:nvPr>
        </p:nvSpPr>
        <p:spPr>
          <a:xfrm>
            <a:off x="1229803" y="1157792"/>
            <a:ext cx="4971374" cy="1556064"/>
          </a:xfrm>
        </p:spPr>
        <p:txBody>
          <a:bodyPr>
            <a:normAutofit/>
          </a:bodyPr>
          <a:lstStyle/>
          <a:p>
            <a:pPr marL="0" indent="0" algn="just">
              <a:buNone/>
            </a:pPr>
            <a:r>
              <a:rPr lang="en-US" sz="1800" dirty="0">
                <a:solidFill>
                  <a:schemeClr val="tx1"/>
                </a:solidFill>
              </a:rPr>
              <a:t>Data was collected from 6 different sources mentioned in the references with various different formats</a:t>
            </a:r>
          </a:p>
        </p:txBody>
      </p:sp>
      <p:sp>
        <p:nvSpPr>
          <p:cNvPr id="6" name="Title 1">
            <a:extLst>
              <a:ext uri="{FF2B5EF4-FFF2-40B4-BE49-F238E27FC236}">
                <a16:creationId xmlns:a16="http://schemas.microsoft.com/office/drawing/2014/main" id="{1C1C4E9E-3EEC-4639-826D-ECF1B221B632}"/>
              </a:ext>
            </a:extLst>
          </p:cNvPr>
          <p:cNvSpPr>
            <a:spLocks noGrp="1"/>
          </p:cNvSpPr>
          <p:nvPr>
            <p:ph type="title"/>
          </p:nvPr>
        </p:nvSpPr>
        <p:spPr>
          <a:xfrm>
            <a:off x="472437" y="182451"/>
            <a:ext cx="9905998" cy="846908"/>
          </a:xfrm>
        </p:spPr>
        <p:txBody>
          <a:bodyPr>
            <a:normAutofit/>
          </a:bodyPr>
          <a:lstStyle/>
          <a:p>
            <a:r>
              <a:rPr lang="en-US" dirty="0"/>
              <a:t>Data Challenges</a:t>
            </a:r>
          </a:p>
        </p:txBody>
      </p:sp>
      <p:sp>
        <p:nvSpPr>
          <p:cNvPr id="13" name="Content Placeholder 2">
            <a:extLst>
              <a:ext uri="{FF2B5EF4-FFF2-40B4-BE49-F238E27FC236}">
                <a16:creationId xmlns:a16="http://schemas.microsoft.com/office/drawing/2014/main" id="{2DFD3F6A-7004-4335-A92D-0D05FC912B28}"/>
              </a:ext>
            </a:extLst>
          </p:cNvPr>
          <p:cNvSpPr txBox="1">
            <a:spLocks/>
          </p:cNvSpPr>
          <p:nvPr/>
        </p:nvSpPr>
        <p:spPr>
          <a:xfrm>
            <a:off x="4492004" y="4745736"/>
            <a:ext cx="5337424" cy="155606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just">
              <a:buNone/>
            </a:pPr>
            <a:r>
              <a:rPr lang="en-US" sz="1800" dirty="0"/>
              <a:t>Large Sizes of crime databases easily parsed using Python, Pandas and tools and techniques learnt</a:t>
            </a:r>
          </a:p>
        </p:txBody>
      </p:sp>
      <p:sp>
        <p:nvSpPr>
          <p:cNvPr id="2" name="Rectangle 1">
            <a:extLst>
              <a:ext uri="{FF2B5EF4-FFF2-40B4-BE49-F238E27FC236}">
                <a16:creationId xmlns:a16="http://schemas.microsoft.com/office/drawing/2014/main" id="{396220A1-61A9-4ABA-AE5A-2A38DC21F573}"/>
              </a:ext>
            </a:extLst>
          </p:cNvPr>
          <p:cNvSpPr/>
          <p:nvPr/>
        </p:nvSpPr>
        <p:spPr>
          <a:xfrm>
            <a:off x="9601200" y="91440"/>
            <a:ext cx="2523744" cy="53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SLIDE</a:t>
            </a:r>
          </a:p>
        </p:txBody>
      </p:sp>
      <p:pic>
        <p:nvPicPr>
          <p:cNvPr id="7" name="Picture 6">
            <a:extLst>
              <a:ext uri="{FF2B5EF4-FFF2-40B4-BE49-F238E27FC236}">
                <a16:creationId xmlns:a16="http://schemas.microsoft.com/office/drawing/2014/main" id="{651FD8E7-BD9F-4239-862B-C7ECDFE200A0}"/>
              </a:ext>
            </a:extLst>
          </p:cNvPr>
          <p:cNvPicPr>
            <a:picLocks noChangeAspect="1"/>
          </p:cNvPicPr>
          <p:nvPr/>
        </p:nvPicPr>
        <p:blipFill>
          <a:blip r:embed="rId3"/>
          <a:stretch>
            <a:fillRect/>
          </a:stretch>
        </p:blipFill>
        <p:spPr>
          <a:xfrm>
            <a:off x="2291431" y="4745736"/>
            <a:ext cx="2126666" cy="1408500"/>
          </a:xfrm>
          <a:prstGeom prst="rect">
            <a:avLst/>
          </a:prstGeom>
        </p:spPr>
      </p:pic>
      <p:graphicFrame>
        <p:nvGraphicFramePr>
          <p:cNvPr id="9" name="Object 8">
            <a:extLst>
              <a:ext uri="{FF2B5EF4-FFF2-40B4-BE49-F238E27FC236}">
                <a16:creationId xmlns:a16="http://schemas.microsoft.com/office/drawing/2014/main" id="{978B21E6-DF48-4217-8D7E-79BF7E82DFDD}"/>
              </a:ext>
            </a:extLst>
          </p:cNvPr>
          <p:cNvGraphicFramePr>
            <a:graphicFrameLocks noChangeAspect="1"/>
          </p:cNvGraphicFramePr>
          <p:nvPr>
            <p:extLst>
              <p:ext uri="{D42A27DB-BD31-4B8C-83A1-F6EECF244321}">
                <p14:modId xmlns:p14="http://schemas.microsoft.com/office/powerpoint/2010/main" val="451652762"/>
              </p:ext>
            </p:extLst>
          </p:nvPr>
        </p:nvGraphicFramePr>
        <p:xfrm>
          <a:off x="6317766" y="850900"/>
          <a:ext cx="4644431" cy="3620515"/>
        </p:xfrm>
        <a:graphic>
          <a:graphicData uri="http://schemas.openxmlformats.org/presentationml/2006/ole">
            <mc:AlternateContent xmlns:mc="http://schemas.openxmlformats.org/markup-compatibility/2006">
              <mc:Choice xmlns:v="urn:schemas-microsoft-com:vml" Requires="v">
                <p:oleObj spid="_x0000_s1038" name="Worksheet" r:id="rId4" imgW="6610286" imgH="5152991" progId="Excel.Sheet.12">
                  <p:embed/>
                </p:oleObj>
              </mc:Choice>
              <mc:Fallback>
                <p:oleObj name="Worksheet" r:id="rId4" imgW="6610286" imgH="5152991" progId="Excel.Sheet.12">
                  <p:embed/>
                  <p:pic>
                    <p:nvPicPr>
                      <p:cNvPr id="0" name=""/>
                      <p:cNvPicPr/>
                      <p:nvPr/>
                    </p:nvPicPr>
                    <p:blipFill>
                      <a:blip r:embed="rId5"/>
                      <a:stretch>
                        <a:fillRect/>
                      </a:stretch>
                    </p:blipFill>
                    <p:spPr>
                      <a:xfrm>
                        <a:off x="6317766" y="850900"/>
                        <a:ext cx="4644431" cy="3620515"/>
                      </a:xfrm>
                      <a:prstGeom prst="rect">
                        <a:avLst/>
                      </a:prstGeom>
                    </p:spPr>
                  </p:pic>
                </p:oleObj>
              </mc:Fallback>
            </mc:AlternateContent>
          </a:graphicData>
        </a:graphic>
      </p:graphicFrame>
    </p:spTree>
    <p:extLst>
      <p:ext uri="{BB962C8B-B14F-4D97-AF65-F5344CB8AC3E}">
        <p14:creationId xmlns:p14="http://schemas.microsoft.com/office/powerpoint/2010/main" val="31218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FDA642-C29C-4CCF-8C3C-2C6C9C0CDDA6}"/>
              </a:ext>
            </a:extLst>
          </p:cNvPr>
          <p:cNvSpPr>
            <a:spLocks noGrp="1"/>
          </p:cNvSpPr>
          <p:nvPr>
            <p:ph idx="1"/>
          </p:nvPr>
        </p:nvSpPr>
        <p:spPr>
          <a:xfrm>
            <a:off x="472438" y="1157792"/>
            <a:ext cx="5728739" cy="1556064"/>
          </a:xfrm>
        </p:spPr>
        <p:txBody>
          <a:bodyPr>
            <a:normAutofit/>
          </a:bodyPr>
          <a:lstStyle/>
          <a:p>
            <a:pPr marL="0" indent="0" algn="just">
              <a:buNone/>
            </a:pPr>
            <a:r>
              <a:rPr lang="en-US" sz="1800" dirty="0">
                <a:solidFill>
                  <a:schemeClr val="tx1"/>
                </a:solidFill>
              </a:rPr>
              <a:t>Pulled out individual cities from a csv file containing hourly weather data for multiple major cities across North America, removing NAN values to ensure a clean data set</a:t>
            </a:r>
          </a:p>
        </p:txBody>
      </p:sp>
      <p:sp>
        <p:nvSpPr>
          <p:cNvPr id="6" name="Title 1">
            <a:extLst>
              <a:ext uri="{FF2B5EF4-FFF2-40B4-BE49-F238E27FC236}">
                <a16:creationId xmlns:a16="http://schemas.microsoft.com/office/drawing/2014/main" id="{1C1C4E9E-3EEC-4639-826D-ECF1B221B632}"/>
              </a:ext>
            </a:extLst>
          </p:cNvPr>
          <p:cNvSpPr>
            <a:spLocks noGrp="1"/>
          </p:cNvSpPr>
          <p:nvPr>
            <p:ph type="title"/>
          </p:nvPr>
        </p:nvSpPr>
        <p:spPr>
          <a:xfrm>
            <a:off x="472437" y="182451"/>
            <a:ext cx="9905998" cy="846908"/>
          </a:xfrm>
        </p:spPr>
        <p:txBody>
          <a:bodyPr>
            <a:normAutofit/>
          </a:bodyPr>
          <a:lstStyle/>
          <a:p>
            <a:r>
              <a:rPr lang="en-US" dirty="0"/>
              <a:t>Data Cleanup &amp; Exploration</a:t>
            </a:r>
          </a:p>
        </p:txBody>
      </p:sp>
      <p:pic>
        <p:nvPicPr>
          <p:cNvPr id="8" name="Picture 7">
            <a:extLst>
              <a:ext uri="{FF2B5EF4-FFF2-40B4-BE49-F238E27FC236}">
                <a16:creationId xmlns:a16="http://schemas.microsoft.com/office/drawing/2014/main" id="{78327D5C-91D0-41E0-8805-4E000C55C03E}"/>
              </a:ext>
            </a:extLst>
          </p:cNvPr>
          <p:cNvPicPr>
            <a:picLocks noChangeAspect="1"/>
          </p:cNvPicPr>
          <p:nvPr/>
        </p:nvPicPr>
        <p:blipFill>
          <a:blip r:embed="rId2"/>
          <a:stretch>
            <a:fillRect/>
          </a:stretch>
        </p:blipFill>
        <p:spPr>
          <a:xfrm>
            <a:off x="6289536" y="1463501"/>
            <a:ext cx="5674122" cy="1039766"/>
          </a:xfrm>
          <a:prstGeom prst="rect">
            <a:avLst/>
          </a:prstGeom>
        </p:spPr>
      </p:pic>
      <p:pic>
        <p:nvPicPr>
          <p:cNvPr id="10" name="Picture 9">
            <a:extLst>
              <a:ext uri="{FF2B5EF4-FFF2-40B4-BE49-F238E27FC236}">
                <a16:creationId xmlns:a16="http://schemas.microsoft.com/office/drawing/2014/main" id="{1821997E-6B22-4847-84B0-6C8808EBEAE9}"/>
              </a:ext>
            </a:extLst>
          </p:cNvPr>
          <p:cNvPicPr>
            <a:picLocks noChangeAspect="1"/>
          </p:cNvPicPr>
          <p:nvPr/>
        </p:nvPicPr>
        <p:blipFill>
          <a:blip r:embed="rId3"/>
          <a:stretch>
            <a:fillRect/>
          </a:stretch>
        </p:blipFill>
        <p:spPr>
          <a:xfrm>
            <a:off x="472438" y="3088194"/>
            <a:ext cx="5896367" cy="1351850"/>
          </a:xfrm>
          <a:prstGeom prst="rect">
            <a:avLst/>
          </a:prstGeom>
        </p:spPr>
      </p:pic>
      <p:pic>
        <p:nvPicPr>
          <p:cNvPr id="11" name="Picture 10">
            <a:extLst>
              <a:ext uri="{FF2B5EF4-FFF2-40B4-BE49-F238E27FC236}">
                <a16:creationId xmlns:a16="http://schemas.microsoft.com/office/drawing/2014/main" id="{B904CFB6-EEF2-4C86-9F53-B7F7DD68266F}"/>
              </a:ext>
            </a:extLst>
          </p:cNvPr>
          <p:cNvPicPr>
            <a:picLocks noChangeAspect="1"/>
          </p:cNvPicPr>
          <p:nvPr/>
        </p:nvPicPr>
        <p:blipFill>
          <a:blip r:embed="rId4"/>
          <a:stretch>
            <a:fillRect/>
          </a:stretch>
        </p:blipFill>
        <p:spPr>
          <a:xfrm>
            <a:off x="6289536" y="5123281"/>
            <a:ext cx="5674122" cy="944644"/>
          </a:xfrm>
          <a:prstGeom prst="rect">
            <a:avLst/>
          </a:prstGeom>
        </p:spPr>
      </p:pic>
      <p:sp>
        <p:nvSpPr>
          <p:cNvPr id="12" name="Content Placeholder 2">
            <a:extLst>
              <a:ext uri="{FF2B5EF4-FFF2-40B4-BE49-F238E27FC236}">
                <a16:creationId xmlns:a16="http://schemas.microsoft.com/office/drawing/2014/main" id="{EC772008-FA7C-4E73-B8D0-BF9E4BF27484}"/>
              </a:ext>
            </a:extLst>
          </p:cNvPr>
          <p:cNvSpPr txBox="1">
            <a:spLocks/>
          </p:cNvSpPr>
          <p:nvPr/>
        </p:nvSpPr>
        <p:spPr>
          <a:xfrm>
            <a:off x="472437" y="4803195"/>
            <a:ext cx="5728739" cy="155606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just">
              <a:buFont typeface="Arial"/>
              <a:buNone/>
            </a:pPr>
            <a:r>
              <a:rPr lang="en-US" sz="1800" dirty="0">
                <a:solidFill>
                  <a:schemeClr val="tx1"/>
                </a:solidFill>
              </a:rPr>
              <a:t>Read in the CSV files containing crime data for various cities, making sure to only pull out data for 2015 as the set contained multiple years worth of data within it</a:t>
            </a:r>
          </a:p>
        </p:txBody>
      </p:sp>
      <p:sp>
        <p:nvSpPr>
          <p:cNvPr id="13" name="Content Placeholder 2">
            <a:extLst>
              <a:ext uri="{FF2B5EF4-FFF2-40B4-BE49-F238E27FC236}">
                <a16:creationId xmlns:a16="http://schemas.microsoft.com/office/drawing/2014/main" id="{2DFD3F6A-7004-4335-A92D-0D05FC912B28}"/>
              </a:ext>
            </a:extLst>
          </p:cNvPr>
          <p:cNvSpPr txBox="1">
            <a:spLocks/>
          </p:cNvSpPr>
          <p:nvPr/>
        </p:nvSpPr>
        <p:spPr>
          <a:xfrm>
            <a:off x="6531116" y="2883980"/>
            <a:ext cx="5337424" cy="155606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just">
              <a:buNone/>
            </a:pPr>
            <a:r>
              <a:rPr lang="en-US" sz="1800" dirty="0"/>
              <a:t>Created a column comparing difference in temperatures between New York and Philadelphia on an hourly level  </a:t>
            </a:r>
          </a:p>
        </p:txBody>
      </p:sp>
      <p:sp>
        <p:nvSpPr>
          <p:cNvPr id="2" name="Rectangle 1">
            <a:extLst>
              <a:ext uri="{FF2B5EF4-FFF2-40B4-BE49-F238E27FC236}">
                <a16:creationId xmlns:a16="http://schemas.microsoft.com/office/drawing/2014/main" id="{396220A1-61A9-4ABA-AE5A-2A38DC21F573}"/>
              </a:ext>
            </a:extLst>
          </p:cNvPr>
          <p:cNvSpPr/>
          <p:nvPr/>
        </p:nvSpPr>
        <p:spPr>
          <a:xfrm>
            <a:off x="9601200" y="91440"/>
            <a:ext cx="2523744" cy="53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SLIDE</a:t>
            </a:r>
          </a:p>
        </p:txBody>
      </p:sp>
    </p:spTree>
    <p:extLst>
      <p:ext uri="{BB962C8B-B14F-4D97-AF65-F5344CB8AC3E}">
        <p14:creationId xmlns:p14="http://schemas.microsoft.com/office/powerpoint/2010/main" val="3761775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2C5C90C-AB4D-424A-BD9B-B1FF35D5341A}"/>
              </a:ext>
            </a:extLst>
          </p:cNvPr>
          <p:cNvSpPr>
            <a:spLocks noGrp="1"/>
          </p:cNvSpPr>
          <p:nvPr>
            <p:ph type="title"/>
          </p:nvPr>
        </p:nvSpPr>
        <p:spPr>
          <a:xfrm>
            <a:off x="472437" y="182451"/>
            <a:ext cx="9905998" cy="846908"/>
          </a:xfrm>
        </p:spPr>
        <p:txBody>
          <a:bodyPr>
            <a:normAutofit/>
          </a:bodyPr>
          <a:lstStyle/>
          <a:p>
            <a:r>
              <a:rPr lang="en-US" dirty="0"/>
              <a:t>Data Cleanup &amp; Exploration</a:t>
            </a:r>
          </a:p>
        </p:txBody>
      </p:sp>
      <p:sp>
        <p:nvSpPr>
          <p:cNvPr id="8" name="Content Placeholder 2">
            <a:extLst>
              <a:ext uri="{FF2B5EF4-FFF2-40B4-BE49-F238E27FC236}">
                <a16:creationId xmlns:a16="http://schemas.microsoft.com/office/drawing/2014/main" id="{1EB2F960-5CD4-4EF3-B9E0-0820FD4199B6}"/>
              </a:ext>
            </a:extLst>
          </p:cNvPr>
          <p:cNvSpPr>
            <a:spLocks noGrp="1"/>
          </p:cNvSpPr>
          <p:nvPr>
            <p:ph idx="1"/>
          </p:nvPr>
        </p:nvSpPr>
        <p:spPr>
          <a:xfrm>
            <a:off x="6328872" y="1181632"/>
            <a:ext cx="5668025" cy="944645"/>
          </a:xfrm>
        </p:spPr>
        <p:txBody>
          <a:bodyPr>
            <a:normAutofit/>
          </a:bodyPr>
          <a:lstStyle/>
          <a:p>
            <a:pPr marL="0" indent="0" algn="just">
              <a:buNone/>
            </a:pPr>
            <a:r>
              <a:rPr lang="en-US" sz="1800" dirty="0">
                <a:solidFill>
                  <a:schemeClr val="tx1"/>
                </a:solidFill>
              </a:rPr>
              <a:t>Split out the date the reported crime occurred on using various delimiters depending on the formatting of the date in the source file based on city</a:t>
            </a:r>
          </a:p>
        </p:txBody>
      </p:sp>
      <p:sp>
        <p:nvSpPr>
          <p:cNvPr id="13" name="Content Placeholder 2">
            <a:extLst>
              <a:ext uri="{FF2B5EF4-FFF2-40B4-BE49-F238E27FC236}">
                <a16:creationId xmlns:a16="http://schemas.microsoft.com/office/drawing/2014/main" id="{98365F75-7F5A-4BD8-AB04-1C44AE44D4BD}"/>
              </a:ext>
            </a:extLst>
          </p:cNvPr>
          <p:cNvSpPr txBox="1">
            <a:spLocks/>
          </p:cNvSpPr>
          <p:nvPr/>
        </p:nvSpPr>
        <p:spPr>
          <a:xfrm>
            <a:off x="6525146" y="5204046"/>
            <a:ext cx="5275475" cy="9446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just">
              <a:buNone/>
            </a:pPr>
            <a:r>
              <a:rPr lang="en-US" sz="1800" dirty="0"/>
              <a:t>Pulled in all the crime rates by city by month as well as temperature by city by month into a single data frame for comparative analysis </a:t>
            </a:r>
          </a:p>
        </p:txBody>
      </p:sp>
      <p:pic>
        <p:nvPicPr>
          <p:cNvPr id="5" name="Picture 4">
            <a:extLst>
              <a:ext uri="{FF2B5EF4-FFF2-40B4-BE49-F238E27FC236}">
                <a16:creationId xmlns:a16="http://schemas.microsoft.com/office/drawing/2014/main" id="{F552FDD9-4515-40CC-B974-5D5847B2C710}"/>
              </a:ext>
            </a:extLst>
          </p:cNvPr>
          <p:cNvPicPr>
            <a:picLocks noChangeAspect="1"/>
          </p:cNvPicPr>
          <p:nvPr/>
        </p:nvPicPr>
        <p:blipFill>
          <a:blip r:embed="rId2"/>
          <a:stretch>
            <a:fillRect/>
          </a:stretch>
        </p:blipFill>
        <p:spPr>
          <a:xfrm>
            <a:off x="404945" y="1333068"/>
            <a:ext cx="5796360" cy="641775"/>
          </a:xfrm>
          <a:prstGeom prst="rect">
            <a:avLst/>
          </a:prstGeom>
        </p:spPr>
      </p:pic>
      <p:pic>
        <p:nvPicPr>
          <p:cNvPr id="14" name="Picture 13">
            <a:extLst>
              <a:ext uri="{FF2B5EF4-FFF2-40B4-BE49-F238E27FC236}">
                <a16:creationId xmlns:a16="http://schemas.microsoft.com/office/drawing/2014/main" id="{32356289-AA5F-4F4A-945F-E179631726CA}"/>
              </a:ext>
            </a:extLst>
          </p:cNvPr>
          <p:cNvPicPr>
            <a:picLocks noChangeAspect="1"/>
          </p:cNvPicPr>
          <p:nvPr/>
        </p:nvPicPr>
        <p:blipFill>
          <a:blip r:embed="rId3"/>
          <a:stretch>
            <a:fillRect/>
          </a:stretch>
        </p:blipFill>
        <p:spPr>
          <a:xfrm>
            <a:off x="6721422" y="2359900"/>
            <a:ext cx="5275475" cy="2371824"/>
          </a:xfrm>
          <a:prstGeom prst="rect">
            <a:avLst/>
          </a:prstGeom>
        </p:spPr>
      </p:pic>
      <p:pic>
        <p:nvPicPr>
          <p:cNvPr id="15" name="Picture 14">
            <a:extLst>
              <a:ext uri="{FF2B5EF4-FFF2-40B4-BE49-F238E27FC236}">
                <a16:creationId xmlns:a16="http://schemas.microsoft.com/office/drawing/2014/main" id="{7C0AB64E-4CF7-4D86-9A71-2C402346B170}"/>
              </a:ext>
            </a:extLst>
          </p:cNvPr>
          <p:cNvPicPr>
            <a:picLocks noChangeAspect="1"/>
          </p:cNvPicPr>
          <p:nvPr/>
        </p:nvPicPr>
        <p:blipFill>
          <a:blip r:embed="rId4"/>
          <a:stretch>
            <a:fillRect/>
          </a:stretch>
        </p:blipFill>
        <p:spPr>
          <a:xfrm>
            <a:off x="404945" y="3896989"/>
            <a:ext cx="5796360" cy="2704440"/>
          </a:xfrm>
          <a:prstGeom prst="rect">
            <a:avLst/>
          </a:prstGeom>
        </p:spPr>
      </p:pic>
      <p:sp>
        <p:nvSpPr>
          <p:cNvPr id="16" name="Content Placeholder 2">
            <a:extLst>
              <a:ext uri="{FF2B5EF4-FFF2-40B4-BE49-F238E27FC236}">
                <a16:creationId xmlns:a16="http://schemas.microsoft.com/office/drawing/2014/main" id="{FA88F232-F0CD-4DA4-85B3-5346465322C5}"/>
              </a:ext>
            </a:extLst>
          </p:cNvPr>
          <p:cNvSpPr txBox="1">
            <a:spLocks/>
          </p:cNvSpPr>
          <p:nvPr/>
        </p:nvSpPr>
        <p:spPr>
          <a:xfrm>
            <a:off x="404946" y="2463594"/>
            <a:ext cx="5796360" cy="944644"/>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lgn="just">
              <a:buNone/>
            </a:pPr>
            <a:r>
              <a:rPr lang="en-US" sz="1800" dirty="0"/>
              <a:t>Grouped all data sets by month to ensure we had comparable data across the same time period in the same format</a:t>
            </a:r>
          </a:p>
        </p:txBody>
      </p:sp>
      <p:sp>
        <p:nvSpPr>
          <p:cNvPr id="9" name="Rectangle 8">
            <a:extLst>
              <a:ext uri="{FF2B5EF4-FFF2-40B4-BE49-F238E27FC236}">
                <a16:creationId xmlns:a16="http://schemas.microsoft.com/office/drawing/2014/main" id="{4F971E05-EC3B-43C0-9B21-9914F6C2FFAE}"/>
              </a:ext>
            </a:extLst>
          </p:cNvPr>
          <p:cNvSpPr/>
          <p:nvPr/>
        </p:nvSpPr>
        <p:spPr>
          <a:xfrm>
            <a:off x="9601200" y="91440"/>
            <a:ext cx="2523744" cy="53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SLIDE</a:t>
            </a:r>
          </a:p>
        </p:txBody>
      </p:sp>
    </p:spTree>
    <p:extLst>
      <p:ext uri="{BB962C8B-B14F-4D97-AF65-F5344CB8AC3E}">
        <p14:creationId xmlns:p14="http://schemas.microsoft.com/office/powerpoint/2010/main" val="2887601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8BC3988-A102-4528-B426-DDC3697A0B39}"/>
              </a:ext>
            </a:extLst>
          </p:cNvPr>
          <p:cNvSpPr txBox="1">
            <a:spLocks/>
          </p:cNvSpPr>
          <p:nvPr/>
        </p:nvSpPr>
        <p:spPr>
          <a:xfrm>
            <a:off x="472437" y="182451"/>
            <a:ext cx="9905998" cy="846908"/>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 Analysis</a:t>
            </a:r>
          </a:p>
        </p:txBody>
      </p:sp>
      <p:sp>
        <p:nvSpPr>
          <p:cNvPr id="13" name="Content Placeholder 2">
            <a:extLst>
              <a:ext uri="{FF2B5EF4-FFF2-40B4-BE49-F238E27FC236}">
                <a16:creationId xmlns:a16="http://schemas.microsoft.com/office/drawing/2014/main" id="{2F905809-BF70-41EF-B5F8-0431F0AC1B5B}"/>
              </a:ext>
            </a:extLst>
          </p:cNvPr>
          <p:cNvSpPr>
            <a:spLocks noGrp="1"/>
          </p:cNvSpPr>
          <p:nvPr>
            <p:ph idx="1"/>
          </p:nvPr>
        </p:nvSpPr>
        <p:spPr>
          <a:xfrm>
            <a:off x="962591" y="1029359"/>
            <a:ext cx="10266817" cy="1218423"/>
          </a:xfrm>
        </p:spPr>
        <p:txBody>
          <a:bodyPr>
            <a:normAutofit/>
          </a:bodyPr>
          <a:lstStyle/>
          <a:p>
            <a:pPr marL="0" indent="0">
              <a:buNone/>
            </a:pPr>
            <a:r>
              <a:rPr lang="en-US" dirty="0"/>
              <a:t>Cleaned up data file exported to CSV shown below:</a:t>
            </a:r>
          </a:p>
        </p:txBody>
      </p:sp>
      <p:pic>
        <p:nvPicPr>
          <p:cNvPr id="3" name="Picture 2">
            <a:extLst>
              <a:ext uri="{FF2B5EF4-FFF2-40B4-BE49-F238E27FC236}">
                <a16:creationId xmlns:a16="http://schemas.microsoft.com/office/drawing/2014/main" id="{E3BBA00D-E78B-44DE-A2CA-0416819AA3AF}"/>
              </a:ext>
            </a:extLst>
          </p:cNvPr>
          <p:cNvPicPr>
            <a:picLocks noChangeAspect="1"/>
          </p:cNvPicPr>
          <p:nvPr/>
        </p:nvPicPr>
        <p:blipFill>
          <a:blip r:embed="rId2"/>
          <a:stretch>
            <a:fillRect/>
          </a:stretch>
        </p:blipFill>
        <p:spPr>
          <a:xfrm>
            <a:off x="873909" y="2232211"/>
            <a:ext cx="10653730" cy="3987614"/>
          </a:xfrm>
          <a:prstGeom prst="rect">
            <a:avLst/>
          </a:prstGeom>
        </p:spPr>
      </p:pic>
      <p:sp>
        <p:nvSpPr>
          <p:cNvPr id="7" name="Rectangle 6">
            <a:extLst>
              <a:ext uri="{FF2B5EF4-FFF2-40B4-BE49-F238E27FC236}">
                <a16:creationId xmlns:a16="http://schemas.microsoft.com/office/drawing/2014/main" id="{7D5D7078-3448-4BF0-8BC2-7401EE9BA177}"/>
              </a:ext>
            </a:extLst>
          </p:cNvPr>
          <p:cNvSpPr/>
          <p:nvPr/>
        </p:nvSpPr>
        <p:spPr>
          <a:xfrm>
            <a:off x="9601200" y="91440"/>
            <a:ext cx="2523744" cy="5303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REFERENCE SLIDE</a:t>
            </a:r>
          </a:p>
        </p:txBody>
      </p:sp>
    </p:spTree>
    <p:extLst>
      <p:ext uri="{BB962C8B-B14F-4D97-AF65-F5344CB8AC3E}">
        <p14:creationId xmlns:p14="http://schemas.microsoft.com/office/powerpoint/2010/main" val="3028782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5AA4F-44A1-4C12-BC30-62982821C4D7}"/>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85CDFB32-E70F-4E52-85FB-42E0CFE335BF}"/>
              </a:ext>
            </a:extLst>
          </p:cNvPr>
          <p:cNvSpPr>
            <a:spLocks noGrp="1"/>
          </p:cNvSpPr>
          <p:nvPr>
            <p:ph type="body" idx="1"/>
          </p:nvPr>
        </p:nvSpPr>
        <p:spPr/>
        <p:txBody>
          <a:bodyPr/>
          <a:lstStyle/>
          <a:p>
            <a:r>
              <a:rPr lang="en-US" dirty="0"/>
              <a:t>determine if there was a significant difference in the hourly temperature between New York and Philadelphia</a:t>
            </a:r>
          </a:p>
          <a:p>
            <a:endParaRPr lang="en-US" dirty="0"/>
          </a:p>
        </p:txBody>
      </p:sp>
    </p:spTree>
    <p:extLst>
      <p:ext uri="{BB962C8B-B14F-4D97-AF65-F5344CB8AC3E}">
        <p14:creationId xmlns:p14="http://schemas.microsoft.com/office/powerpoint/2010/main" val="40535403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1241</Words>
  <Application>Microsoft Macintosh PowerPoint</Application>
  <PresentationFormat>Widescreen</PresentationFormat>
  <Paragraphs>156</Paragraphs>
  <Slides>29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5" baseType="lpstr">
      <vt:lpstr>Aharoni</vt:lpstr>
      <vt:lpstr>Arial</vt:lpstr>
      <vt:lpstr>Calibri</vt:lpstr>
      <vt:lpstr>Century Gothic</vt:lpstr>
      <vt:lpstr>Mesh</vt:lpstr>
      <vt:lpstr>Worksheet</vt:lpstr>
      <vt:lpstr>Relationship of Temperature on Crime Rates Across North America</vt:lpstr>
      <vt:lpstr>PowerPoint Presentation</vt:lpstr>
      <vt:lpstr>Data</vt:lpstr>
      <vt:lpstr>Cities Selected</vt:lpstr>
      <vt:lpstr>Data Challenges</vt:lpstr>
      <vt:lpstr>Data Cleanup &amp; Exploration</vt:lpstr>
      <vt:lpstr>Data Cleanup &amp; Exploration</vt:lpstr>
      <vt:lpstr>PowerPoint Presentation</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Avg Daily temperature vs total crime 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vt:lpstr>
      <vt:lpstr>Post Mortem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Relationship of Temperature on Crime Rates Across North America</dc:title>
  <dc:creator>Malik, Amit (Nokia - US)</dc:creator>
  <cp:lastModifiedBy>Amit Malik</cp:lastModifiedBy>
  <cp:revision>24</cp:revision>
  <dcterms:created xsi:type="dcterms:W3CDTF">2019-06-05T14:35:28Z</dcterms:created>
  <dcterms:modified xsi:type="dcterms:W3CDTF">2019-06-06T01:53:53Z</dcterms:modified>
</cp:coreProperties>
</file>